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60" r:id="rId4"/>
    <p:sldId id="261" r:id="rId5"/>
    <p:sldId id="262" r:id="rId6"/>
    <p:sldId id="263" r:id="rId7"/>
    <p:sldId id="264" r:id="rId8"/>
    <p:sldId id="266"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71644" autoAdjust="0"/>
  </p:normalViewPr>
  <p:slideViewPr>
    <p:cSldViewPr>
      <p:cViewPr varScale="1">
        <p:scale>
          <a:sx n="52" d="100"/>
          <a:sy n="52" d="100"/>
        </p:scale>
        <p:origin x="-102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45859A-10AE-4F28-AA67-4AD4A8E638AD}" type="datetimeFigureOut">
              <a:rPr lang="en-US" smtClean="0"/>
              <a:pPr/>
              <a:t>10/29/2010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6730C79-B819-4D9C-8449-A1F0006E698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949A0F7F-FFFA-4718-9957-468608D7D9B3}" type="slidenum">
              <a:rPr lang="en-US" smtClean="0"/>
              <a:pPr/>
              <a:t>2</a:t>
            </a:fld>
            <a:endParaRPr 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p:spPr>
        <p:txBody>
          <a:bodyPr/>
          <a:lstStyle/>
          <a:p>
            <a:pPr marL="228600" indent="-228600" eaLnBrk="1" hangingPunct="1"/>
            <a:endParaRPr lang="en-GB" dirty="0" smtClean="0"/>
          </a:p>
          <a:p>
            <a:pPr marL="228600" indent="-228600" eaLnBrk="1" hangingPunct="1"/>
            <a:r>
              <a:rPr lang="en-US" sz="800" dirty="0" smtClean="0"/>
              <a:t>1. 165.2 million sq.km or half the world’s ocean area  or a third of the earth’s total surface area</a:t>
            </a:r>
          </a:p>
          <a:p>
            <a:pPr marL="228600" indent="-228600" eaLnBrk="1" hangingPunct="1"/>
            <a:endParaRPr lang="en-US" sz="800" dirty="0" smtClean="0"/>
          </a:p>
          <a:p>
            <a:pPr marL="228600" indent="-228600" eaLnBrk="1" hangingPunct="1"/>
            <a:r>
              <a:rPr lang="en-US" sz="800" dirty="0" smtClean="0"/>
              <a:t>2. 56 Pacific Island and Rim Countries and Territories &amp; over 25,000 islands</a:t>
            </a:r>
          </a:p>
          <a:p>
            <a:pPr marL="228600" indent="-228600" eaLnBrk="1" hangingPunct="1"/>
            <a:endParaRPr lang="en-US" sz="800" dirty="0" smtClean="0"/>
          </a:p>
          <a:p>
            <a:pPr marL="228600" indent="-228600" eaLnBrk="1" hangingPunct="1"/>
            <a:r>
              <a:rPr lang="en-US" sz="800" dirty="0" smtClean="0"/>
              <a:t>3.  Population  of 2.9 billion</a:t>
            </a:r>
          </a:p>
          <a:p>
            <a:pPr marL="228600" indent="-228600" eaLnBrk="1" hangingPunct="1"/>
            <a:r>
              <a:rPr lang="en-US" sz="800" dirty="0" smtClean="0"/>
              <a:t> </a:t>
            </a:r>
          </a:p>
          <a:p>
            <a:pPr marL="228600" indent="-228600" eaLnBrk="1" hangingPunct="1"/>
            <a:r>
              <a:rPr lang="en-US" sz="800" dirty="0" smtClean="0"/>
              <a:t>4. Combined Economic value of US $34.7 trillion, or 57% of global GDP</a:t>
            </a:r>
          </a:p>
          <a:p>
            <a:pPr marL="228600" indent="-228600" eaLnBrk="1" hangingPunct="1"/>
            <a:endParaRPr lang="en-US" sz="800" dirty="0" smtClean="0"/>
          </a:p>
          <a:p>
            <a:pPr marL="228600" indent="-228600" eaLnBrk="1" hangingPunct="1">
              <a:buFontTx/>
              <a:buAutoNum type="arabicPeriod" startAt="5"/>
            </a:pPr>
            <a:r>
              <a:rPr lang="en-US" sz="800" dirty="0" smtClean="0"/>
              <a:t>60% of total global tuna catch</a:t>
            </a:r>
          </a:p>
          <a:p>
            <a:pPr marL="228600" indent="-228600" eaLnBrk="1" hangingPunct="1">
              <a:buFontTx/>
              <a:buAutoNum type="arabicPeriod" startAt="5"/>
            </a:pPr>
            <a:r>
              <a:rPr lang="en-GB" dirty="0" smtClean="0"/>
              <a:t>SCALE – Niue 1700 people – 350,000 </a:t>
            </a:r>
            <a:r>
              <a:rPr lang="en-GB" dirty="0" err="1" smtClean="0"/>
              <a:t>sqkm</a:t>
            </a:r>
            <a:r>
              <a:rPr lang="en-GB" dirty="0" smtClean="0"/>
              <a:t> of ocean</a:t>
            </a:r>
          </a:p>
          <a:p>
            <a:pPr marL="742950" lvl="1" indent="-285750" eaLnBrk="1" hangingPunct="1"/>
            <a:r>
              <a:rPr lang="en-GB" dirty="0" smtClean="0"/>
              <a:t>           - </a:t>
            </a:r>
            <a:r>
              <a:rPr lang="en-GB" dirty="0" err="1" smtClean="0"/>
              <a:t>kiribati</a:t>
            </a:r>
            <a:r>
              <a:rPr lang="en-GB" dirty="0" smtClean="0"/>
              <a:t> 100k people – 3.5msq k of ocean </a:t>
            </a:r>
          </a:p>
          <a:p>
            <a:pPr marL="742950" lvl="1" indent="-285750" eaLnBrk="1" hangingPunct="1"/>
            <a:endParaRPr lang="en-GB" dirty="0" smtClean="0"/>
          </a:p>
          <a:p>
            <a:pPr marL="285750" lvl="0" indent="-285750" eaLnBrk="1" hangingPunct="1">
              <a:buFont typeface="+mj-lt"/>
              <a:buAutoNum type="arabicPeriod" startAt="5"/>
            </a:pPr>
            <a:r>
              <a:rPr lang="en-NZ" dirty="0" smtClean="0"/>
              <a:t>Called</a:t>
            </a:r>
            <a:r>
              <a:rPr lang="en-NZ" baseline="0" dirty="0" smtClean="0"/>
              <a:t> the liquid continent fitting all 5 continents into the Pacific Ocean</a:t>
            </a:r>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GB" sz="1200" dirty="0" smtClean="0">
                <a:latin typeface="Times New Roman"/>
                <a:ea typeface="Times New Roman"/>
              </a:rPr>
              <a:t>The neo-liberal economic ethic, which drives much of our economic thinking and policies today, is the direct opposite of our ideal value of sufficiency. </a:t>
            </a:r>
          </a:p>
          <a:p>
            <a:endParaRPr lang="en-GB" sz="1200" dirty="0" smtClean="0">
              <a:latin typeface="Times New Roman"/>
              <a:ea typeface="Times New Roman"/>
            </a:endParaRPr>
          </a:p>
          <a:p>
            <a:r>
              <a:rPr lang="en-GB" sz="1200" dirty="0" smtClean="0">
                <a:latin typeface="Times New Roman"/>
                <a:ea typeface="Times New Roman"/>
              </a:rPr>
              <a:t>The question is:</a:t>
            </a:r>
            <a:r>
              <a:rPr lang="en-GB" sz="1200" baseline="0" dirty="0" smtClean="0">
                <a:latin typeface="Times New Roman"/>
                <a:ea typeface="Times New Roman"/>
              </a:rPr>
              <a:t> </a:t>
            </a:r>
            <a:r>
              <a:rPr lang="en-GB" sz="1200" dirty="0" smtClean="0">
                <a:latin typeface="Times New Roman"/>
                <a:ea typeface="Times New Roman"/>
              </a:rPr>
              <a:t>which of the two will make our people happier – the consumerist idea of </a:t>
            </a:r>
            <a:r>
              <a:rPr lang="en-GB" sz="1200" i="1" dirty="0" smtClean="0">
                <a:latin typeface="Times New Roman"/>
                <a:ea typeface="Times New Roman"/>
              </a:rPr>
              <a:t>“more and more</a:t>
            </a:r>
            <a:r>
              <a:rPr lang="en-GB" sz="1200" dirty="0" smtClean="0">
                <a:latin typeface="Times New Roman"/>
                <a:ea typeface="Times New Roman"/>
              </a:rPr>
              <a:t>” or the idea of sufficiency</a:t>
            </a:r>
          </a:p>
          <a:p>
            <a:endParaRPr lang="en-GB" sz="1200" dirty="0" smtClean="0">
              <a:latin typeface="Times New Roman"/>
            </a:endParaRPr>
          </a:p>
          <a:p>
            <a:r>
              <a:rPr lang="en-GB" sz="1200" dirty="0" smtClean="0">
                <a:latin typeface="Times New Roman"/>
                <a:ea typeface="Times New Roman"/>
              </a:rPr>
              <a:t>The question </a:t>
            </a:r>
            <a:r>
              <a:rPr lang="en-GB" sz="1200" b="1" i="1" dirty="0" smtClean="0">
                <a:latin typeface="Times New Roman"/>
                <a:ea typeface="Times New Roman"/>
              </a:rPr>
              <a:t>“when is enough, enough?” </a:t>
            </a:r>
            <a:r>
              <a:rPr lang="en-GB" sz="1200" dirty="0" smtClean="0">
                <a:latin typeface="Times New Roman"/>
                <a:ea typeface="Times New Roman"/>
              </a:rPr>
              <a:t>then becomes a fundamental issue in the type of development model in operation in most of our island states</a:t>
            </a:r>
          </a:p>
          <a:p>
            <a:endParaRPr lang="en-GB" sz="1200" dirty="0" smtClean="0">
              <a:latin typeface="Times New Roman"/>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Times New Roman"/>
                <a:ea typeface="Times New Roman"/>
              </a:rPr>
              <a:t>This is partly due to the exponential growth developmental model that most of our island states adopted over the past 40 years, and partly due to the economic ideology that accompanied it: </a:t>
            </a:r>
            <a:r>
              <a:rPr lang="en-GB" sz="1200" b="1" i="1" dirty="0" smtClean="0">
                <a:latin typeface="Times New Roman"/>
                <a:ea typeface="Times New Roman"/>
              </a:rPr>
              <a:t>development means more and more economic growth</a:t>
            </a:r>
            <a:r>
              <a:rPr lang="en-GB" sz="1200" dirty="0" smtClean="0">
                <a:latin typeface="Times New Roman"/>
                <a:ea typeface="Times New Roman"/>
              </a:rPr>
              <a:t>.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dirty="0" smtClean="0">
              <a:latin typeface="Times New Roman"/>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Times New Roman"/>
                <a:ea typeface="Times New Roman"/>
              </a:rPr>
              <a:t>The end result is that most of our Pacific island states are told to undertake political and economic reforms in the mistaken belief that what we had and which served our countries and islands for centuries in terms of political governing systems, community developmental models and social security processes cannot deliver the required “</a:t>
            </a:r>
            <a:r>
              <a:rPr lang="en-GB" sz="1200" b="1" dirty="0" smtClean="0">
                <a:latin typeface="Times New Roman"/>
                <a:ea typeface="Times New Roman"/>
              </a:rPr>
              <a:t>growth”; there is simply no room for alternative thinking.</a:t>
            </a:r>
            <a:endParaRPr lang="en-GB" sz="1200" dirty="0" smtClean="0">
              <a:latin typeface="Times New Roman"/>
              <a:ea typeface="Times New Roman"/>
            </a:endParaRPr>
          </a:p>
          <a:p>
            <a:endParaRPr lang="en-GB" sz="1200" dirty="0" smtClean="0">
              <a:latin typeface="Times New Roman"/>
              <a:ea typeface="Times New Roman"/>
            </a:endParaRPr>
          </a:p>
          <a:p>
            <a:r>
              <a:rPr lang="en-GB" sz="1200" dirty="0" smtClean="0">
                <a:latin typeface="Times New Roman"/>
                <a:ea typeface="Times New Roman"/>
              </a:rPr>
              <a:t>Pacific</a:t>
            </a:r>
            <a:r>
              <a:rPr lang="en-GB" sz="1200" baseline="0" dirty="0" smtClean="0">
                <a:latin typeface="Times New Roman"/>
                <a:ea typeface="Times New Roman"/>
              </a:rPr>
              <a:t> Plan </a:t>
            </a:r>
            <a:r>
              <a:rPr lang="en-GB" sz="1200" dirty="0" smtClean="0">
                <a:latin typeface="Times New Roman"/>
                <a:ea typeface="Times New Roman"/>
              </a:rPr>
              <a:t>developmental indicators in most of our island states are showing worsening levels of poverty and inequality</a:t>
            </a:r>
            <a:r>
              <a:rPr lang="en-GB" sz="1200" baseline="30000" dirty="0" smtClean="0">
                <a:latin typeface="Times New Roman"/>
                <a:ea typeface="Times New Roman"/>
              </a:rPr>
              <a:t> </a:t>
            </a:r>
          </a:p>
          <a:p>
            <a:endParaRPr lang="en-GB" sz="1200" baseline="30000" dirty="0" smtClean="0">
              <a:latin typeface="Times New Roman"/>
              <a:ea typeface="Times New Roman"/>
            </a:endParaRPr>
          </a:p>
          <a:p>
            <a:r>
              <a:rPr lang="en-GB" sz="1200" dirty="0" smtClean="0">
                <a:latin typeface="Times New Roman"/>
                <a:ea typeface="Times New Roman"/>
              </a:rPr>
              <a:t>What has not been highlighted nor mainstreamed are the local economic and ecological initiatives that are developed from within the local communities such as environmental conservation projects by villages, “green” developmental projects by churches, as well as an alternative financial system such as the </a:t>
            </a:r>
            <a:r>
              <a:rPr lang="en-GB" sz="1200" i="1" dirty="0" err="1" smtClean="0">
                <a:latin typeface="Times New Roman"/>
                <a:ea typeface="Times New Roman"/>
              </a:rPr>
              <a:t>kastom</a:t>
            </a:r>
            <a:r>
              <a:rPr lang="en-GB" sz="1200" i="1" dirty="0" smtClean="0">
                <a:latin typeface="Times New Roman"/>
                <a:ea typeface="Times New Roman"/>
              </a:rPr>
              <a:t> </a:t>
            </a:r>
            <a:r>
              <a:rPr lang="en-GB" sz="1200" i="1" dirty="0" err="1" smtClean="0">
                <a:latin typeface="Times New Roman"/>
                <a:ea typeface="Times New Roman"/>
              </a:rPr>
              <a:t>ikonomi</a:t>
            </a:r>
            <a:r>
              <a:rPr lang="en-GB" sz="1200" dirty="0" smtClean="0">
                <a:latin typeface="Times New Roman"/>
                <a:ea typeface="Times New Roman"/>
              </a:rPr>
              <a:t> of Vanuatu.</a:t>
            </a:r>
          </a:p>
          <a:p>
            <a:endParaRPr lang="en-GB" sz="1200" dirty="0" smtClean="0">
              <a:latin typeface="Times New Roman"/>
            </a:endParaRPr>
          </a:p>
          <a:p>
            <a:r>
              <a:rPr lang="en-GB" sz="1200" dirty="0" smtClean="0">
                <a:latin typeface="Times New Roman"/>
              </a:rPr>
              <a:t>In many of our countries, we note</a:t>
            </a:r>
            <a:r>
              <a:rPr lang="en-GB" sz="1200" baseline="0" dirty="0" smtClean="0">
                <a:latin typeface="Times New Roman"/>
              </a:rPr>
              <a:t> the disproportionately large percentage of our population in the “informal” and agricultural sectors:</a:t>
            </a:r>
          </a:p>
          <a:p>
            <a:r>
              <a:rPr lang="en-GB" sz="1200" baseline="0" dirty="0" smtClean="0">
                <a:latin typeface="Times New Roman"/>
              </a:rPr>
              <a:t>Vanuatu:  82%</a:t>
            </a:r>
          </a:p>
          <a:p>
            <a:r>
              <a:rPr lang="en-GB" sz="1200" baseline="0" dirty="0" smtClean="0">
                <a:latin typeface="Times New Roman"/>
              </a:rPr>
              <a:t>Fiji:  40%</a:t>
            </a:r>
          </a:p>
          <a:p>
            <a:endParaRPr lang="en-GB" sz="1200" dirty="0" smtClean="0">
              <a:latin typeface="Times New Roman"/>
              <a:ea typeface="Times New Roman"/>
            </a:endParaRPr>
          </a:p>
          <a:p>
            <a:r>
              <a:rPr lang="en-GB" sz="1200" dirty="0" smtClean="0">
                <a:latin typeface="Times New Roman"/>
                <a:ea typeface="Times New Roman"/>
              </a:rPr>
              <a:t>Go local , eat local....promoting</a:t>
            </a:r>
            <a:r>
              <a:rPr lang="en-GB" sz="1200" baseline="0" dirty="0" smtClean="0">
                <a:latin typeface="Times New Roman"/>
                <a:ea typeface="Times New Roman"/>
              </a:rPr>
              <a:t> local sufficiency... Crest Agricultural show</a:t>
            </a:r>
          </a:p>
          <a:p>
            <a:endParaRPr lang="en-GB" sz="1200" dirty="0" smtClean="0">
              <a:latin typeface="Times New Roman"/>
              <a:ea typeface="Times New Roman"/>
            </a:endParaRPr>
          </a:p>
          <a:p>
            <a:r>
              <a:rPr lang="en-GB" sz="1200" dirty="0" smtClean="0">
                <a:latin typeface="Times New Roman"/>
                <a:ea typeface="Times New Roman"/>
              </a:rPr>
              <a:t>It needs to be recognised that </a:t>
            </a:r>
            <a:r>
              <a:rPr lang="en-GB" sz="1200" i="1" dirty="0" smtClean="0">
                <a:latin typeface="Times New Roman"/>
                <a:ea typeface="Times New Roman"/>
              </a:rPr>
              <a:t>“more is better”</a:t>
            </a:r>
            <a:r>
              <a:rPr lang="en-GB" sz="1200" dirty="0" smtClean="0">
                <a:latin typeface="Times New Roman"/>
                <a:ea typeface="Times New Roman"/>
              </a:rPr>
              <a:t> is contingent on mainstreaming the idea of “individualism” and reducing or marginalising the idea of “community”</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i="1" dirty="0" smtClean="0">
              <a:latin typeface="Times New Roman"/>
              <a:ea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i="1" dirty="0" smtClean="0">
                <a:latin typeface="Times New Roman"/>
                <a:ea typeface="Times New Roman"/>
              </a:rPr>
              <a:t>Needless to say, that fundamental to any development of economic alternative is the question of sufficiency in regards to the fulfilment of basic needs and healthy regard of the ecology, and solidarity as it relates to sustaining community life and relationships</a:t>
            </a:r>
            <a:r>
              <a:rPr lang="en-GB" sz="1200" dirty="0" smtClean="0">
                <a:latin typeface="Times New Roman"/>
                <a:ea typeface="Times New Roman"/>
              </a:rPr>
              <a:t>.</a:t>
            </a:r>
          </a:p>
          <a:p>
            <a:endParaRPr lang="en-GB" sz="1200" baseline="0" dirty="0" smtClean="0">
              <a:latin typeface="Times New Roman"/>
            </a:endParaRPr>
          </a:p>
          <a:p>
            <a:endParaRPr lang="en-GB" sz="1200" baseline="0" dirty="0" smtClean="0">
              <a:latin typeface="Times New Roman"/>
            </a:endParaRPr>
          </a:p>
        </p:txBody>
      </p:sp>
      <p:sp>
        <p:nvSpPr>
          <p:cNvPr id="4" name="Slide Number Placeholder 3"/>
          <p:cNvSpPr>
            <a:spLocks noGrp="1"/>
          </p:cNvSpPr>
          <p:nvPr>
            <p:ph type="sldNum" sz="quarter" idx="10"/>
          </p:nvPr>
        </p:nvSpPr>
        <p:spPr/>
        <p:txBody>
          <a:bodyPr/>
          <a:lstStyle/>
          <a:p>
            <a:fld id="{70D9FCA6-AB4D-47D2-913B-EAD7D1294FAA}" type="slidenum">
              <a:rPr lang="en-GB" smtClean="0"/>
              <a:pPr/>
              <a:t>4</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sz="1200" kern="1200" dirty="0" smtClean="0">
                <a:solidFill>
                  <a:schemeClr val="tx1"/>
                </a:solidFill>
                <a:latin typeface="+mn-lt"/>
                <a:ea typeface="+mn-ea"/>
                <a:cs typeface="+mn-cs"/>
              </a:rPr>
              <a:t>Climate change and its impacts</a:t>
            </a:r>
            <a:r>
              <a:rPr lang="en-GB" sz="1200" kern="1200" baseline="0" dirty="0" smtClean="0">
                <a:solidFill>
                  <a:schemeClr val="tx1"/>
                </a:solidFill>
                <a:latin typeface="+mn-lt"/>
                <a:ea typeface="+mn-ea"/>
                <a:cs typeface="+mn-cs"/>
              </a:rPr>
              <a:t> is</a:t>
            </a:r>
            <a:r>
              <a:rPr lang="en-GB" sz="1200" kern="1200" dirty="0" smtClean="0">
                <a:solidFill>
                  <a:schemeClr val="tx1"/>
                </a:solidFill>
                <a:latin typeface="+mn-lt"/>
                <a:ea typeface="+mn-ea"/>
                <a:cs typeface="+mn-cs"/>
              </a:rPr>
              <a:t> fuelled by a view of development that pays no regard to the health and well-being of both our human economy and our natural ecology.</a:t>
            </a:r>
          </a:p>
          <a:p>
            <a:r>
              <a:rPr lang="en-GB" sz="1200" kern="1200" dirty="0" smtClean="0">
                <a:solidFill>
                  <a:schemeClr val="tx1"/>
                </a:solidFill>
                <a:latin typeface="+mn-lt"/>
                <a:ea typeface="+mn-ea"/>
                <a:cs typeface="+mn-cs"/>
              </a:rPr>
              <a:t>Climate</a:t>
            </a:r>
            <a:r>
              <a:rPr lang="en-GB" sz="1200" kern="1200" baseline="0" dirty="0" smtClean="0">
                <a:solidFill>
                  <a:schemeClr val="tx1"/>
                </a:solidFill>
                <a:latin typeface="+mn-lt"/>
                <a:ea typeface="+mn-ea"/>
                <a:cs typeface="+mn-cs"/>
              </a:rPr>
              <a:t> Change</a:t>
            </a:r>
            <a:r>
              <a:rPr lang="en-GB" sz="1200" kern="1200" dirty="0" smtClean="0">
                <a:solidFill>
                  <a:schemeClr val="tx1"/>
                </a:solidFill>
                <a:latin typeface="+mn-lt"/>
                <a:ea typeface="+mn-ea"/>
                <a:cs typeface="+mn-cs"/>
              </a:rPr>
              <a:t> is the clearest evidence that the current economic model we adopted for our development is unsustainable. This economic growth model</a:t>
            </a:r>
            <a:r>
              <a:rPr lang="en-GB" sz="1200" kern="1200" baseline="0" dirty="0" smtClean="0">
                <a:solidFill>
                  <a:schemeClr val="tx1"/>
                </a:solidFill>
                <a:latin typeface="+mn-lt"/>
                <a:ea typeface="+mn-ea"/>
                <a:cs typeface="+mn-cs"/>
              </a:rPr>
              <a:t> </a:t>
            </a:r>
            <a:r>
              <a:rPr lang="en-GB" sz="1200" kern="1200" dirty="0" smtClean="0">
                <a:solidFill>
                  <a:schemeClr val="tx1"/>
                </a:solidFill>
                <a:latin typeface="+mn-lt"/>
                <a:ea typeface="+mn-ea"/>
                <a:cs typeface="+mn-cs"/>
              </a:rPr>
              <a:t>clearly does not work to the betterment of our people and the environment. </a:t>
            </a:r>
          </a:p>
          <a:p>
            <a:endParaRPr lang="en-GB" sz="1200" kern="1200" dirty="0" smtClean="0">
              <a:solidFill>
                <a:schemeClr val="tx1"/>
              </a:solidFill>
              <a:latin typeface="+mn-lt"/>
              <a:ea typeface="+mn-ea"/>
              <a:cs typeface="+mn-cs"/>
            </a:endParaRPr>
          </a:p>
          <a:p>
            <a:r>
              <a:rPr lang="en-GB" sz="1200" dirty="0" smtClean="0">
                <a:latin typeface="Times New Roman"/>
                <a:ea typeface="Times New Roman"/>
              </a:rPr>
              <a:t>Even more so, the potential to wipe an entire ecosystem is very real and with it the notion of human community and common identity. There are fundamental principles that speak to, and remind us of our humanity, and some of these are the sense of continuity and permanency.</a:t>
            </a:r>
          </a:p>
          <a:p>
            <a:endParaRPr lang="en-GB" sz="1200" dirty="0" smtClean="0">
              <a:latin typeface="Times New Roman"/>
              <a:ea typeface="Times New Roman"/>
            </a:endParaRPr>
          </a:p>
          <a:p>
            <a:r>
              <a:rPr lang="en-GB" sz="1200" dirty="0" smtClean="0">
                <a:latin typeface="Times New Roman"/>
                <a:ea typeface="Times New Roman"/>
              </a:rPr>
              <a:t>Experts, citing the examples of such countries as Bangladesh and parts of China, Indonesia and Vietnam, have said that millions of people in densely populated, low-lying, developing countries might be forced to move by rising sea levels. </a:t>
            </a:r>
          </a:p>
          <a:p>
            <a:endParaRPr lang="en-GB" sz="1200" dirty="0" smtClean="0">
              <a:latin typeface="Times New Roman"/>
              <a:ea typeface="Times New Roman"/>
            </a:endParaRPr>
          </a:p>
          <a:p>
            <a:r>
              <a:rPr lang="en-GB" sz="1200" dirty="0" smtClean="0">
                <a:latin typeface="Times New Roman"/>
                <a:ea typeface="Times New Roman"/>
              </a:rPr>
              <a:t>For some of our atoll nations, it is not only the loss of land and infrastructure as well as impacts on health but most disturbingly, the loss of identity, self-determination, and the social networks that give meaning to who they are as a people</a:t>
            </a:r>
            <a:endParaRPr lang="en-GB" sz="1200" dirty="0" smtClean="0">
              <a:latin typeface="Times New Roman"/>
            </a:endParaRPr>
          </a:p>
          <a:p>
            <a:endParaRPr lang="en-GB" sz="1200" dirty="0" smtClean="0">
              <a:latin typeface="Times New Roman"/>
              <a:ea typeface="Times New Roman"/>
            </a:endParaRPr>
          </a:p>
          <a:p>
            <a:r>
              <a:rPr lang="en-GB" sz="1200" dirty="0" smtClean="0">
                <a:latin typeface="Times New Roman"/>
                <a:ea typeface="Times New Roman"/>
              </a:rPr>
              <a:t> Issue</a:t>
            </a:r>
            <a:r>
              <a:rPr lang="en-GB" sz="1200" baseline="0" dirty="0" smtClean="0">
                <a:latin typeface="Times New Roman"/>
                <a:ea typeface="Times New Roman"/>
              </a:rPr>
              <a:t> of Australia:  COP15 and leadership of the Forum</a:t>
            </a:r>
            <a:endParaRPr lang="en-GB" sz="1200" dirty="0" smtClean="0">
              <a:latin typeface="Times New Roman"/>
              <a:ea typeface="Times New Roman"/>
            </a:endParaRPr>
          </a:p>
          <a:p>
            <a:endParaRPr lang="en-GB" sz="1200" dirty="0" smtClean="0">
              <a:latin typeface="Times New Roman"/>
              <a:ea typeface="Times New Roman"/>
            </a:endParaRPr>
          </a:p>
          <a:p>
            <a:r>
              <a:rPr lang="en-GB" sz="1200" dirty="0" smtClean="0">
                <a:latin typeface="Times New Roman"/>
                <a:ea typeface="Times New Roman"/>
              </a:rPr>
              <a:t>One of the key challenges to our Pacific island states in 5 to 10 years time is the resettlement of populations due to sea level rise. The solution to this impending issue lies with us in the Pacific and it is imperative that regional discussions on this should urgently begin among our Pacific leaders</a:t>
            </a:r>
            <a:endParaRPr lang="en-GB" dirty="0"/>
          </a:p>
        </p:txBody>
      </p:sp>
      <p:sp>
        <p:nvSpPr>
          <p:cNvPr id="4" name="Slide Number Placeholder 3"/>
          <p:cNvSpPr>
            <a:spLocks noGrp="1"/>
          </p:cNvSpPr>
          <p:nvPr>
            <p:ph type="sldNum" sz="quarter" idx="10"/>
          </p:nvPr>
        </p:nvSpPr>
        <p:spPr/>
        <p:txBody>
          <a:bodyPr/>
          <a:lstStyle/>
          <a:p>
            <a:fld id="{70D9FCA6-AB4D-47D2-913B-EAD7D1294FAA}" type="slidenum">
              <a:rPr lang="en-GB" smtClean="0"/>
              <a:pPr/>
              <a:t>5</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bg1">
            <a:alpha val="47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79388" y="260350"/>
            <a:ext cx="8785225" cy="114300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179388" y="1557338"/>
            <a:ext cx="4316412" cy="4421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lipArt Placeholder 3"/>
          <p:cNvSpPr>
            <a:spLocks noGrp="1"/>
          </p:cNvSpPr>
          <p:nvPr>
            <p:ph type="clipArt" sz="half" idx="2"/>
          </p:nvPr>
        </p:nvSpPr>
        <p:spPr>
          <a:xfrm>
            <a:off x="4648200" y="1557338"/>
            <a:ext cx="4316413" cy="4421187"/>
          </a:xfrm>
        </p:spPr>
        <p:txBody>
          <a:bodyPr/>
          <a:lstStyle/>
          <a:p>
            <a:r>
              <a:rPr lang="en-US" smtClean="0"/>
              <a:t>Click icon to add clip art</a:t>
            </a:r>
            <a:endParaRPr lang="en-GB"/>
          </a:p>
        </p:txBody>
      </p:sp>
      <p:sp>
        <p:nvSpPr>
          <p:cNvPr id="5" name="Date Placeholder 4"/>
          <p:cNvSpPr>
            <a:spLocks noGrp="1"/>
          </p:cNvSpPr>
          <p:nvPr>
            <p:ph type="dt" sz="half" idx="10"/>
          </p:nvPr>
        </p:nvSpPr>
        <p:spPr>
          <a:xfrm>
            <a:off x="6443663" y="6308725"/>
            <a:ext cx="2482850" cy="288925"/>
          </a:xfrm>
        </p:spPr>
        <p:txBody>
          <a:bodyPr/>
          <a:lstStyle>
            <a:lvl1pPr>
              <a:defRPr/>
            </a:lvl1pPr>
          </a:lstStyle>
          <a:p>
            <a:r>
              <a:rPr lang="en-GB"/>
              <a:t>February 2007, YMCA, Noida, India</a:t>
            </a:r>
          </a:p>
        </p:txBody>
      </p:sp>
      <p:sp>
        <p:nvSpPr>
          <p:cNvPr id="6" name="Footer Placeholder 5"/>
          <p:cNvSpPr>
            <a:spLocks noGrp="1"/>
          </p:cNvSpPr>
          <p:nvPr>
            <p:ph type="ftr" sz="quarter" idx="11"/>
          </p:nvPr>
        </p:nvSpPr>
        <p:spPr>
          <a:xfrm>
            <a:off x="250825" y="6308725"/>
            <a:ext cx="6121400" cy="287338"/>
          </a:xfrm>
        </p:spPr>
        <p:txBody>
          <a:bodyPr/>
          <a:lstStyle>
            <a:lvl1pPr>
              <a:defRPr/>
            </a:lvl1pPr>
          </a:lstStyle>
          <a:p>
            <a:r>
              <a:rPr lang="en-GB"/>
              <a:t>ACT International Asia Pacific CBF workshop             WCC Office in the Pacific Presentation</a:t>
            </a:r>
          </a:p>
          <a:p>
            <a:endParaRPr lang="en-GB"/>
          </a:p>
        </p:txBody>
      </p:sp>
    </p:spTree>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510877-BDF9-4731-A825-CDDD5452E8CB}" type="datetimeFigureOut">
              <a:rPr lang="en-US" smtClean="0"/>
              <a:pPr/>
              <a:t>10/29/2010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0C8336-E659-4F80-BC11-6268B1E2CE8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noChangeArrowheads="1"/>
          </p:cNvPicPr>
          <p:nvPr/>
        </p:nvPicPr>
        <p:blipFill>
          <a:blip r:embed="rId15" cstate="print">
            <a:duotone>
              <a:schemeClr val="accent1">
                <a:shade val="45000"/>
                <a:satMod val="135000"/>
              </a:schemeClr>
              <a:prstClr val="white"/>
            </a:duotone>
            <a:lum bright="47000" contrast="-33000"/>
          </a:blip>
          <a:srcRect/>
          <a:stretch>
            <a:fillRect/>
          </a:stretch>
        </p:blipFill>
        <p:spPr bwMode="auto">
          <a:xfrm>
            <a:off x="0" y="0"/>
            <a:ext cx="9144000" cy="6858000"/>
          </a:xfrm>
          <a:prstGeom prst="rect">
            <a:avLst/>
          </a:prstGeom>
          <a:noFill/>
          <a:ln w="9525" algn="ctr">
            <a:noFill/>
            <a:miter lim="800000"/>
            <a:headEnd/>
            <a:tailEnd/>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510877-BDF9-4731-A825-CDDD5452E8CB}" type="datetimeFigureOut">
              <a:rPr lang="en-US" smtClean="0"/>
              <a:pPr/>
              <a:t>10/29/2010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0C8336-E659-4F80-BC11-6268B1E2CE8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3.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0" y="1484784"/>
            <a:ext cx="9144000" cy="1470025"/>
          </a:xfrm>
        </p:spPr>
        <p:txBody>
          <a:bodyPr>
            <a:noAutofit/>
          </a:bodyPr>
          <a:lstStyle/>
          <a:p>
            <a:r>
              <a:rPr lang="en-GB" sz="7200" dirty="0" smtClean="0"/>
              <a:t>Our call for Sufficiency</a:t>
            </a:r>
            <a:endParaRPr lang="en-GB" sz="7200" dirty="0"/>
          </a:p>
        </p:txBody>
      </p:sp>
      <p:sp>
        <p:nvSpPr>
          <p:cNvPr id="5" name="Subtitle 4"/>
          <p:cNvSpPr>
            <a:spLocks noGrp="1"/>
          </p:cNvSpPr>
          <p:nvPr>
            <p:ph type="subTitle" idx="1"/>
          </p:nvPr>
        </p:nvSpPr>
        <p:spPr>
          <a:xfrm>
            <a:off x="467544" y="4581128"/>
            <a:ext cx="8424936" cy="2016224"/>
          </a:xfrm>
        </p:spPr>
        <p:txBody>
          <a:bodyPr>
            <a:normAutofit fontScale="92500" lnSpcReduction="10000"/>
          </a:bodyPr>
          <a:lstStyle/>
          <a:p>
            <a:endParaRPr lang="en-GB" dirty="0" smtClean="0">
              <a:solidFill>
                <a:schemeClr val="tx1"/>
              </a:solidFill>
            </a:endParaRPr>
          </a:p>
          <a:p>
            <a:endParaRPr lang="en-GB" sz="2400" dirty="0" smtClean="0">
              <a:solidFill>
                <a:schemeClr val="tx1"/>
              </a:solidFill>
            </a:endParaRPr>
          </a:p>
          <a:p>
            <a:r>
              <a:rPr lang="en-GB" sz="2400" dirty="0" smtClean="0">
                <a:solidFill>
                  <a:schemeClr val="tx1"/>
                </a:solidFill>
              </a:rPr>
              <a:t>Fe’iloakitau Kaho Tevi</a:t>
            </a:r>
          </a:p>
          <a:p>
            <a:r>
              <a:rPr lang="en-GB" sz="2400" dirty="0" smtClean="0">
                <a:solidFill>
                  <a:schemeClr val="tx1"/>
                </a:solidFill>
              </a:rPr>
              <a:t>General Secretary</a:t>
            </a:r>
          </a:p>
          <a:p>
            <a:r>
              <a:rPr lang="en-GB" sz="2400" dirty="0" smtClean="0">
                <a:solidFill>
                  <a:schemeClr val="tx1"/>
                </a:solidFill>
              </a:rPr>
              <a:t>Pacific Conference of Churches</a:t>
            </a:r>
          </a:p>
          <a:p>
            <a:endParaRPr lang="en-GB" dirty="0" smtClean="0">
              <a:solidFill>
                <a:schemeClr val="tx1"/>
              </a:solidFill>
            </a:endParaRPr>
          </a:p>
          <a:p>
            <a:endParaRPr lang="en-GB" dirty="0">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wipe(down)">
                                      <p:cBhvr>
                                        <p:cTn id="25" dur="580">
                                          <p:stCondLst>
                                            <p:cond delay="0"/>
                                          </p:stCondLst>
                                        </p:cTn>
                                        <p:tgtEl>
                                          <p:spTgt spid="5">
                                            <p:txEl>
                                              <p:pRg st="2" end="2"/>
                                            </p:txEl>
                                          </p:spTgt>
                                        </p:tgtEl>
                                      </p:cBhvr>
                                    </p:animEffect>
                                    <p:anim calcmode="lin" valueType="num">
                                      <p:cBhvr>
                                        <p:cTn id="26" dur="1822" tmFilter="0,0; 0.14,0.36; 0.43,0.73; 0.71,0.91; 1.0,1.0">
                                          <p:stCondLst>
                                            <p:cond delay="0"/>
                                          </p:stCondLst>
                                        </p:cTn>
                                        <p:tgtEl>
                                          <p:spTgt spid="5">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xEl>
                                              <p:pRg st="2" end="2"/>
                                            </p:txEl>
                                          </p:spTgt>
                                        </p:tgtEl>
                                      </p:cBhvr>
                                      <p:to x="100000" y="60000"/>
                                    </p:animScale>
                                    <p:animScale>
                                      <p:cBhvr>
                                        <p:cTn id="32" dur="166" decel="50000">
                                          <p:stCondLst>
                                            <p:cond delay="676"/>
                                          </p:stCondLst>
                                        </p:cTn>
                                        <p:tgtEl>
                                          <p:spTgt spid="5">
                                            <p:txEl>
                                              <p:pRg st="2" end="2"/>
                                            </p:txEl>
                                          </p:spTgt>
                                        </p:tgtEl>
                                      </p:cBhvr>
                                      <p:to x="100000" y="100000"/>
                                    </p:animScale>
                                    <p:animScale>
                                      <p:cBhvr>
                                        <p:cTn id="33" dur="26">
                                          <p:stCondLst>
                                            <p:cond delay="1312"/>
                                          </p:stCondLst>
                                        </p:cTn>
                                        <p:tgtEl>
                                          <p:spTgt spid="5">
                                            <p:txEl>
                                              <p:pRg st="2" end="2"/>
                                            </p:txEl>
                                          </p:spTgt>
                                        </p:tgtEl>
                                      </p:cBhvr>
                                      <p:to x="100000" y="80000"/>
                                    </p:animScale>
                                    <p:animScale>
                                      <p:cBhvr>
                                        <p:cTn id="34" dur="166" decel="50000">
                                          <p:stCondLst>
                                            <p:cond delay="1338"/>
                                          </p:stCondLst>
                                        </p:cTn>
                                        <p:tgtEl>
                                          <p:spTgt spid="5">
                                            <p:txEl>
                                              <p:pRg st="2" end="2"/>
                                            </p:txEl>
                                          </p:spTgt>
                                        </p:tgtEl>
                                      </p:cBhvr>
                                      <p:to x="100000" y="100000"/>
                                    </p:animScale>
                                    <p:animScale>
                                      <p:cBhvr>
                                        <p:cTn id="35" dur="26">
                                          <p:stCondLst>
                                            <p:cond delay="1642"/>
                                          </p:stCondLst>
                                        </p:cTn>
                                        <p:tgtEl>
                                          <p:spTgt spid="5">
                                            <p:txEl>
                                              <p:pRg st="2" end="2"/>
                                            </p:txEl>
                                          </p:spTgt>
                                        </p:tgtEl>
                                      </p:cBhvr>
                                      <p:to x="100000" y="90000"/>
                                    </p:animScale>
                                    <p:animScale>
                                      <p:cBhvr>
                                        <p:cTn id="36" dur="166" decel="50000">
                                          <p:stCondLst>
                                            <p:cond delay="1668"/>
                                          </p:stCondLst>
                                        </p:cTn>
                                        <p:tgtEl>
                                          <p:spTgt spid="5">
                                            <p:txEl>
                                              <p:pRg st="2" end="2"/>
                                            </p:txEl>
                                          </p:spTgt>
                                        </p:tgtEl>
                                      </p:cBhvr>
                                      <p:to x="100000" y="100000"/>
                                    </p:animScale>
                                    <p:animScale>
                                      <p:cBhvr>
                                        <p:cTn id="37" dur="26">
                                          <p:stCondLst>
                                            <p:cond delay="1808"/>
                                          </p:stCondLst>
                                        </p:cTn>
                                        <p:tgtEl>
                                          <p:spTgt spid="5">
                                            <p:txEl>
                                              <p:pRg st="2" end="2"/>
                                            </p:txEl>
                                          </p:spTgt>
                                        </p:tgtEl>
                                      </p:cBhvr>
                                      <p:to x="100000" y="95000"/>
                                    </p:animScale>
                                    <p:animScale>
                                      <p:cBhvr>
                                        <p:cTn id="38" dur="166" decel="50000">
                                          <p:stCondLst>
                                            <p:cond delay="1834"/>
                                          </p:stCondLst>
                                        </p:cTn>
                                        <p:tgtEl>
                                          <p:spTgt spid="5">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animEffect transition="in" filter="wipe(down)">
                                      <p:cBhvr>
                                        <p:cTn id="43" dur="580">
                                          <p:stCondLst>
                                            <p:cond delay="0"/>
                                          </p:stCondLst>
                                        </p:cTn>
                                        <p:tgtEl>
                                          <p:spTgt spid="5">
                                            <p:txEl>
                                              <p:pRg st="3" end="3"/>
                                            </p:txEl>
                                          </p:spTgt>
                                        </p:tgtEl>
                                      </p:cBhvr>
                                    </p:animEffect>
                                    <p:anim calcmode="lin" valueType="num">
                                      <p:cBhvr>
                                        <p:cTn id="44" dur="1822" tmFilter="0,0; 0.14,0.36; 0.43,0.73; 0.71,0.91; 1.0,1.0">
                                          <p:stCondLst>
                                            <p:cond delay="0"/>
                                          </p:stCondLst>
                                        </p:cTn>
                                        <p:tgtEl>
                                          <p:spTgt spid="5">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5">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5">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5">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5">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5">
                                            <p:txEl>
                                              <p:pRg st="3" end="3"/>
                                            </p:txEl>
                                          </p:spTgt>
                                        </p:tgtEl>
                                      </p:cBhvr>
                                      <p:to x="100000" y="60000"/>
                                    </p:animScale>
                                    <p:animScale>
                                      <p:cBhvr>
                                        <p:cTn id="50" dur="166" decel="50000">
                                          <p:stCondLst>
                                            <p:cond delay="676"/>
                                          </p:stCondLst>
                                        </p:cTn>
                                        <p:tgtEl>
                                          <p:spTgt spid="5">
                                            <p:txEl>
                                              <p:pRg st="3" end="3"/>
                                            </p:txEl>
                                          </p:spTgt>
                                        </p:tgtEl>
                                      </p:cBhvr>
                                      <p:to x="100000" y="100000"/>
                                    </p:animScale>
                                    <p:animScale>
                                      <p:cBhvr>
                                        <p:cTn id="51" dur="26">
                                          <p:stCondLst>
                                            <p:cond delay="1312"/>
                                          </p:stCondLst>
                                        </p:cTn>
                                        <p:tgtEl>
                                          <p:spTgt spid="5">
                                            <p:txEl>
                                              <p:pRg st="3" end="3"/>
                                            </p:txEl>
                                          </p:spTgt>
                                        </p:tgtEl>
                                      </p:cBhvr>
                                      <p:to x="100000" y="80000"/>
                                    </p:animScale>
                                    <p:animScale>
                                      <p:cBhvr>
                                        <p:cTn id="52" dur="166" decel="50000">
                                          <p:stCondLst>
                                            <p:cond delay="1338"/>
                                          </p:stCondLst>
                                        </p:cTn>
                                        <p:tgtEl>
                                          <p:spTgt spid="5">
                                            <p:txEl>
                                              <p:pRg st="3" end="3"/>
                                            </p:txEl>
                                          </p:spTgt>
                                        </p:tgtEl>
                                      </p:cBhvr>
                                      <p:to x="100000" y="100000"/>
                                    </p:animScale>
                                    <p:animScale>
                                      <p:cBhvr>
                                        <p:cTn id="53" dur="26">
                                          <p:stCondLst>
                                            <p:cond delay="1642"/>
                                          </p:stCondLst>
                                        </p:cTn>
                                        <p:tgtEl>
                                          <p:spTgt spid="5">
                                            <p:txEl>
                                              <p:pRg st="3" end="3"/>
                                            </p:txEl>
                                          </p:spTgt>
                                        </p:tgtEl>
                                      </p:cBhvr>
                                      <p:to x="100000" y="90000"/>
                                    </p:animScale>
                                    <p:animScale>
                                      <p:cBhvr>
                                        <p:cTn id="54" dur="166" decel="50000">
                                          <p:stCondLst>
                                            <p:cond delay="1668"/>
                                          </p:stCondLst>
                                        </p:cTn>
                                        <p:tgtEl>
                                          <p:spTgt spid="5">
                                            <p:txEl>
                                              <p:pRg st="3" end="3"/>
                                            </p:txEl>
                                          </p:spTgt>
                                        </p:tgtEl>
                                      </p:cBhvr>
                                      <p:to x="100000" y="100000"/>
                                    </p:animScale>
                                    <p:animScale>
                                      <p:cBhvr>
                                        <p:cTn id="55" dur="26">
                                          <p:stCondLst>
                                            <p:cond delay="1808"/>
                                          </p:stCondLst>
                                        </p:cTn>
                                        <p:tgtEl>
                                          <p:spTgt spid="5">
                                            <p:txEl>
                                              <p:pRg st="3" end="3"/>
                                            </p:txEl>
                                          </p:spTgt>
                                        </p:tgtEl>
                                      </p:cBhvr>
                                      <p:to x="100000" y="95000"/>
                                    </p:animScale>
                                    <p:animScale>
                                      <p:cBhvr>
                                        <p:cTn id="56" dur="166" decel="50000">
                                          <p:stCondLst>
                                            <p:cond delay="1834"/>
                                          </p:stCondLst>
                                        </p:cTn>
                                        <p:tgtEl>
                                          <p:spTgt spid="5">
                                            <p:txEl>
                                              <p:pRg st="3" end="3"/>
                                            </p:txEl>
                                          </p:spTgt>
                                        </p:tgtEl>
                                      </p:cBhvr>
                                      <p:to x="100000" y="100000"/>
                                    </p:animScale>
                                  </p:childTnLst>
                                </p:cTn>
                              </p:par>
                              <p:par>
                                <p:cTn id="57" presetID="26" presetClass="entr" presetSubtype="0" fill="hold" grpId="0" nodeType="withEffect">
                                  <p:stCondLst>
                                    <p:cond delay="0"/>
                                  </p:stCondLst>
                                  <p:childTnLst>
                                    <p:set>
                                      <p:cBhvr>
                                        <p:cTn id="58" dur="1" fill="hold">
                                          <p:stCondLst>
                                            <p:cond delay="0"/>
                                          </p:stCondLst>
                                        </p:cTn>
                                        <p:tgtEl>
                                          <p:spTgt spid="5">
                                            <p:txEl>
                                              <p:pRg st="4" end="4"/>
                                            </p:txEl>
                                          </p:spTgt>
                                        </p:tgtEl>
                                        <p:attrNameLst>
                                          <p:attrName>style.visibility</p:attrName>
                                        </p:attrNameLst>
                                      </p:cBhvr>
                                      <p:to>
                                        <p:strVal val="visible"/>
                                      </p:to>
                                    </p:set>
                                    <p:animEffect transition="in" filter="wipe(down)">
                                      <p:cBhvr>
                                        <p:cTn id="59" dur="580">
                                          <p:stCondLst>
                                            <p:cond delay="0"/>
                                          </p:stCondLst>
                                        </p:cTn>
                                        <p:tgtEl>
                                          <p:spTgt spid="5">
                                            <p:txEl>
                                              <p:pRg st="4" end="4"/>
                                            </p:txEl>
                                          </p:spTgt>
                                        </p:tgtEl>
                                      </p:cBhvr>
                                    </p:animEffect>
                                    <p:anim calcmode="lin" valueType="num">
                                      <p:cBhvr>
                                        <p:cTn id="60" dur="1822" tmFilter="0,0; 0.14,0.36; 0.43,0.73; 0.71,0.91; 1.0,1.0">
                                          <p:stCondLst>
                                            <p:cond delay="0"/>
                                          </p:stCondLst>
                                        </p:cTn>
                                        <p:tgtEl>
                                          <p:spTgt spid="5">
                                            <p:txEl>
                                              <p:pRg st="4" end="4"/>
                                            </p:txEl>
                                          </p:spTgt>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5">
                                            <p:txEl>
                                              <p:pRg st="4" end="4"/>
                                            </p:txEl>
                                          </p:spTgt>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5">
                                            <p:txEl>
                                              <p:pRg st="4" end="4"/>
                                            </p:txEl>
                                          </p:spTgt>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5">
                                            <p:txEl>
                                              <p:pRg st="4" end="4"/>
                                            </p:txEl>
                                          </p:spTgt>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5">
                                            <p:txEl>
                                              <p:pRg st="4" end="4"/>
                                            </p:txEl>
                                          </p:spTgt>
                                        </p:tgtEl>
                                        <p:attrNameLst>
                                          <p:attrName>ppt_y</p:attrName>
                                        </p:attrNameLst>
                                      </p:cBhvr>
                                      <p:tavLst>
                                        <p:tav tm="0" fmla="#ppt_y-sin(pi*$)/81">
                                          <p:val>
                                            <p:fltVal val="0"/>
                                          </p:val>
                                        </p:tav>
                                        <p:tav tm="100000">
                                          <p:val>
                                            <p:fltVal val="1"/>
                                          </p:val>
                                        </p:tav>
                                      </p:tavLst>
                                    </p:anim>
                                    <p:animScale>
                                      <p:cBhvr>
                                        <p:cTn id="65" dur="26">
                                          <p:stCondLst>
                                            <p:cond delay="650"/>
                                          </p:stCondLst>
                                        </p:cTn>
                                        <p:tgtEl>
                                          <p:spTgt spid="5">
                                            <p:txEl>
                                              <p:pRg st="4" end="4"/>
                                            </p:txEl>
                                          </p:spTgt>
                                        </p:tgtEl>
                                      </p:cBhvr>
                                      <p:to x="100000" y="60000"/>
                                    </p:animScale>
                                    <p:animScale>
                                      <p:cBhvr>
                                        <p:cTn id="66" dur="166" decel="50000">
                                          <p:stCondLst>
                                            <p:cond delay="676"/>
                                          </p:stCondLst>
                                        </p:cTn>
                                        <p:tgtEl>
                                          <p:spTgt spid="5">
                                            <p:txEl>
                                              <p:pRg st="4" end="4"/>
                                            </p:txEl>
                                          </p:spTgt>
                                        </p:tgtEl>
                                      </p:cBhvr>
                                      <p:to x="100000" y="100000"/>
                                    </p:animScale>
                                    <p:animScale>
                                      <p:cBhvr>
                                        <p:cTn id="67" dur="26">
                                          <p:stCondLst>
                                            <p:cond delay="1312"/>
                                          </p:stCondLst>
                                        </p:cTn>
                                        <p:tgtEl>
                                          <p:spTgt spid="5">
                                            <p:txEl>
                                              <p:pRg st="4" end="4"/>
                                            </p:txEl>
                                          </p:spTgt>
                                        </p:tgtEl>
                                      </p:cBhvr>
                                      <p:to x="100000" y="80000"/>
                                    </p:animScale>
                                    <p:animScale>
                                      <p:cBhvr>
                                        <p:cTn id="68" dur="166" decel="50000">
                                          <p:stCondLst>
                                            <p:cond delay="1338"/>
                                          </p:stCondLst>
                                        </p:cTn>
                                        <p:tgtEl>
                                          <p:spTgt spid="5">
                                            <p:txEl>
                                              <p:pRg st="4" end="4"/>
                                            </p:txEl>
                                          </p:spTgt>
                                        </p:tgtEl>
                                      </p:cBhvr>
                                      <p:to x="100000" y="100000"/>
                                    </p:animScale>
                                    <p:animScale>
                                      <p:cBhvr>
                                        <p:cTn id="69" dur="26">
                                          <p:stCondLst>
                                            <p:cond delay="1642"/>
                                          </p:stCondLst>
                                        </p:cTn>
                                        <p:tgtEl>
                                          <p:spTgt spid="5">
                                            <p:txEl>
                                              <p:pRg st="4" end="4"/>
                                            </p:txEl>
                                          </p:spTgt>
                                        </p:tgtEl>
                                      </p:cBhvr>
                                      <p:to x="100000" y="90000"/>
                                    </p:animScale>
                                    <p:animScale>
                                      <p:cBhvr>
                                        <p:cTn id="70" dur="166" decel="50000">
                                          <p:stCondLst>
                                            <p:cond delay="1668"/>
                                          </p:stCondLst>
                                        </p:cTn>
                                        <p:tgtEl>
                                          <p:spTgt spid="5">
                                            <p:txEl>
                                              <p:pRg st="4" end="4"/>
                                            </p:txEl>
                                          </p:spTgt>
                                        </p:tgtEl>
                                      </p:cBhvr>
                                      <p:to x="100000" y="100000"/>
                                    </p:animScale>
                                    <p:animScale>
                                      <p:cBhvr>
                                        <p:cTn id="71" dur="26">
                                          <p:stCondLst>
                                            <p:cond delay="1808"/>
                                          </p:stCondLst>
                                        </p:cTn>
                                        <p:tgtEl>
                                          <p:spTgt spid="5">
                                            <p:txEl>
                                              <p:pRg st="4" end="4"/>
                                            </p:txEl>
                                          </p:spTgt>
                                        </p:tgtEl>
                                      </p:cBhvr>
                                      <p:to x="100000" y="95000"/>
                                    </p:animScale>
                                    <p:animScale>
                                      <p:cBhvr>
                                        <p:cTn id="72" dur="166" decel="50000">
                                          <p:stCondLst>
                                            <p:cond delay="1834"/>
                                          </p:stCondLst>
                                        </p:cTn>
                                        <p:tgtEl>
                                          <p:spTgt spid="5">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lgn="ctr">
            <a:noFill/>
            <a:miter lim="800000"/>
            <a:headEnd/>
            <a:tailEnd/>
          </a:ln>
        </p:spPr>
      </p:pic>
      <p:sp>
        <p:nvSpPr>
          <p:cNvPr id="3" name="Line 4"/>
          <p:cNvSpPr>
            <a:spLocks noChangeShapeType="1"/>
          </p:cNvSpPr>
          <p:nvPr/>
        </p:nvSpPr>
        <p:spPr bwMode="auto">
          <a:xfrm flipV="1">
            <a:off x="3419872" y="1916831"/>
            <a:ext cx="3024336" cy="3879527"/>
          </a:xfrm>
          <a:prstGeom prst="line">
            <a:avLst/>
          </a:prstGeom>
          <a:noFill/>
          <a:ln w="28440">
            <a:solidFill>
              <a:srgbClr val="FF0000"/>
            </a:solidFill>
            <a:miter lim="800000"/>
            <a:headEnd type="triangle" w="med" len="med"/>
            <a:tailEnd type="triangle" w="med" len="med"/>
          </a:ln>
          <a:effectLst/>
        </p:spPr>
        <p:txBody>
          <a:bodyPr/>
          <a:lstStyle/>
          <a:p>
            <a:endParaRPr lang="en-GB"/>
          </a:p>
        </p:txBody>
      </p:sp>
      <p:sp>
        <p:nvSpPr>
          <p:cNvPr id="4" name="Line 3"/>
          <p:cNvSpPr>
            <a:spLocks noChangeShapeType="1"/>
          </p:cNvSpPr>
          <p:nvPr/>
        </p:nvSpPr>
        <p:spPr bwMode="auto">
          <a:xfrm>
            <a:off x="1619672" y="4221088"/>
            <a:ext cx="6696744" cy="0"/>
          </a:xfrm>
          <a:prstGeom prst="line">
            <a:avLst/>
          </a:prstGeom>
          <a:noFill/>
          <a:ln w="28440">
            <a:solidFill>
              <a:srgbClr val="FF0000"/>
            </a:solidFill>
            <a:miter lim="800000"/>
            <a:headEnd type="triangle" w="med" len="med"/>
            <a:tailEnd type="triangle" w="med" len="med"/>
          </a:ln>
          <a:effectLst/>
        </p:spPr>
        <p:txBody>
          <a:bodyPr/>
          <a:lstStyle/>
          <a:p>
            <a:endParaRPr lang="en-GB"/>
          </a:p>
        </p:txBody>
      </p:sp>
      <p:sp>
        <p:nvSpPr>
          <p:cNvPr id="5" name="Line 3"/>
          <p:cNvSpPr>
            <a:spLocks noChangeShapeType="1"/>
          </p:cNvSpPr>
          <p:nvPr/>
        </p:nvSpPr>
        <p:spPr bwMode="auto">
          <a:xfrm flipH="1" flipV="1">
            <a:off x="1619673" y="1772816"/>
            <a:ext cx="1800200" cy="4032448"/>
          </a:xfrm>
          <a:prstGeom prst="line">
            <a:avLst/>
          </a:prstGeom>
          <a:noFill/>
          <a:ln w="28440">
            <a:solidFill>
              <a:srgbClr val="FF0000"/>
            </a:solidFill>
            <a:miter lim="800000"/>
            <a:headEnd type="triangle" w="med" len="med"/>
            <a:tailEnd type="triangle" w="med" len="med"/>
          </a:ln>
          <a:effectLst/>
        </p:spPr>
        <p:txBody>
          <a:bodyPr/>
          <a:lstStyle/>
          <a:p>
            <a:endParaRPr lang="en-GB"/>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additive="repl">
                                        <p:cTn id="6" dur="1" fill="hold">
                                          <p:stCondLst>
                                            <p:cond delay="0"/>
                                          </p:stCondLst>
                                        </p:cTn>
                                        <p:tgtEl>
                                          <p:spTgt spid="3"/>
                                        </p:tgtEl>
                                        <p:attrNameLst>
                                          <p:attrName>style.visibility</p:attrName>
                                        </p:attrNameLst>
                                      </p:cBhvr>
                                      <p:to>
                                        <p:strVal val="visible"/>
                                      </p:to>
                                    </p:set>
                                    <p:animEffect transition="in" filter="box(in)">
                                      <p:cBhvr additive="repl">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additive="repl">
                                        <p:cTn id="11" dur="1" fill="hold">
                                          <p:stCondLst>
                                            <p:cond delay="0"/>
                                          </p:stCondLst>
                                        </p:cTn>
                                        <p:tgtEl>
                                          <p:spTgt spid="4"/>
                                        </p:tgtEl>
                                        <p:attrNameLst>
                                          <p:attrName>style.visibility</p:attrName>
                                        </p:attrNameLst>
                                      </p:cBhvr>
                                      <p:to>
                                        <p:strVal val="visible"/>
                                      </p:to>
                                    </p:set>
                                    <p:animEffect transition="in" filter="box(in)">
                                      <p:cBhvr additive="repl">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additive="repl">
                                        <p:cTn id="16" dur="1" fill="hold">
                                          <p:stCondLst>
                                            <p:cond delay="0"/>
                                          </p:stCondLst>
                                        </p:cTn>
                                        <p:tgtEl>
                                          <p:spTgt spid="5"/>
                                        </p:tgtEl>
                                        <p:attrNameLst>
                                          <p:attrName>style.visibility</p:attrName>
                                        </p:attrNameLst>
                                      </p:cBhvr>
                                      <p:to>
                                        <p:strVal val="visible"/>
                                      </p:to>
                                    </p:set>
                                    <p:animEffect transition="in" filter="box(in)">
                                      <p:cBhvr additive="repl">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4"/>
          <p:cNvSpPr>
            <a:spLocks noGrp="1"/>
          </p:cNvSpPr>
          <p:nvPr>
            <p:ph type="dt" sz="half" idx="10"/>
          </p:nvPr>
        </p:nvSpPr>
        <p:spPr/>
        <p:txBody>
          <a:bodyPr/>
          <a:lstStyle/>
          <a:p>
            <a:r>
              <a:rPr lang="en-GB"/>
              <a:t>February 2007, YMCA, Noida, India</a:t>
            </a:r>
          </a:p>
        </p:txBody>
      </p:sp>
      <p:sp>
        <p:nvSpPr>
          <p:cNvPr id="8" name="Footer Placeholder 5"/>
          <p:cNvSpPr>
            <a:spLocks noGrp="1"/>
          </p:cNvSpPr>
          <p:nvPr>
            <p:ph type="ftr" sz="quarter" idx="11"/>
          </p:nvPr>
        </p:nvSpPr>
        <p:spPr/>
        <p:txBody>
          <a:bodyPr/>
          <a:lstStyle/>
          <a:p>
            <a:r>
              <a:rPr lang="en-GB"/>
              <a:t>ACT International Asia Pacific CBF workshop             WCC Office in the Pacific Presentation</a:t>
            </a:r>
          </a:p>
          <a:p>
            <a:endParaRPr lang="en-GB"/>
          </a:p>
        </p:txBody>
      </p:sp>
      <p:pic>
        <p:nvPicPr>
          <p:cNvPr id="5126" name="Picture 6" descr="PA020044"/>
          <p:cNvPicPr>
            <a:picLocks noChangeAspect="1" noChangeArrowheads="1"/>
          </p:cNvPicPr>
          <p:nvPr/>
        </p:nvPicPr>
        <p:blipFill>
          <a:blip r:embed="rId2" cstate="print"/>
          <a:srcRect/>
          <a:stretch>
            <a:fillRect/>
          </a:stretch>
        </p:blipFill>
        <p:spPr bwMode="auto">
          <a:xfrm>
            <a:off x="6545263" y="1556792"/>
            <a:ext cx="2598737" cy="1389062"/>
          </a:xfrm>
          <a:prstGeom prst="rect">
            <a:avLst/>
          </a:prstGeom>
          <a:noFill/>
          <a:ln w="9525">
            <a:noFill/>
            <a:miter lim="800000"/>
            <a:headEnd/>
            <a:tailEnd/>
          </a:ln>
        </p:spPr>
      </p:pic>
      <p:pic>
        <p:nvPicPr>
          <p:cNvPr id="5127" name="Picture 7" descr="Pacific Ocean Map2"/>
          <p:cNvPicPr>
            <a:picLocks noChangeAspect="1" noChangeArrowheads="1"/>
          </p:cNvPicPr>
          <p:nvPr/>
        </p:nvPicPr>
        <p:blipFill>
          <a:blip r:embed="rId3" cstate="print"/>
          <a:srcRect/>
          <a:stretch>
            <a:fillRect/>
          </a:stretch>
        </p:blipFill>
        <p:spPr bwMode="auto">
          <a:xfrm>
            <a:off x="395288" y="3789363"/>
            <a:ext cx="2592387" cy="2519362"/>
          </a:xfrm>
          <a:prstGeom prst="ellipse">
            <a:avLst/>
          </a:prstGeom>
          <a:ln>
            <a:noFill/>
          </a:ln>
          <a:effectLst>
            <a:softEdge rad="112500"/>
          </a:effectLst>
        </p:spPr>
      </p:pic>
      <p:pic>
        <p:nvPicPr>
          <p:cNvPr id="5125" name="Picture 5" descr="island"/>
          <p:cNvPicPr>
            <a:picLocks noChangeAspect="1" noChangeArrowheads="1"/>
          </p:cNvPicPr>
          <p:nvPr/>
        </p:nvPicPr>
        <p:blipFill>
          <a:blip r:embed="rId4" cstate="print"/>
          <a:srcRect/>
          <a:stretch>
            <a:fillRect/>
          </a:stretch>
        </p:blipFill>
        <p:spPr bwMode="auto">
          <a:xfrm rot="-398210">
            <a:off x="6732588" y="4724400"/>
            <a:ext cx="2160587" cy="1619250"/>
          </a:xfrm>
          <a:prstGeom prst="rect">
            <a:avLst/>
          </a:prstGeom>
          <a:noFill/>
          <a:ln w="9525">
            <a:noFill/>
            <a:miter lim="800000"/>
            <a:headEnd/>
            <a:tailEnd/>
          </a:ln>
        </p:spPr>
      </p:pic>
      <p:sp>
        <p:nvSpPr>
          <p:cNvPr id="5123" name="Rectangle 3"/>
          <p:cNvSpPr>
            <a:spLocks noGrp="1" noChangeArrowheads="1"/>
          </p:cNvSpPr>
          <p:nvPr>
            <p:ph type="title"/>
          </p:nvPr>
        </p:nvSpPr>
        <p:spPr>
          <a:xfrm>
            <a:off x="179388" y="115889"/>
            <a:ext cx="8785225" cy="646112"/>
          </a:xfrm>
        </p:spPr>
        <p:txBody>
          <a:bodyPr>
            <a:noAutofit/>
          </a:bodyPr>
          <a:lstStyle/>
          <a:p>
            <a:pPr algn="l"/>
            <a:r>
              <a:rPr lang="en-US" sz="3600" b="1" dirty="0">
                <a:solidFill>
                  <a:srgbClr val="C00000"/>
                </a:solidFill>
              </a:rPr>
              <a:t>The Liquid Continent: Quick &amp; Random</a:t>
            </a:r>
          </a:p>
        </p:txBody>
      </p:sp>
      <p:sp>
        <p:nvSpPr>
          <p:cNvPr id="5124" name="Rectangle 4"/>
          <p:cNvSpPr>
            <a:spLocks noGrp="1" noChangeArrowheads="1"/>
          </p:cNvSpPr>
          <p:nvPr>
            <p:ph type="body" sz="half" idx="1"/>
          </p:nvPr>
        </p:nvSpPr>
        <p:spPr>
          <a:xfrm>
            <a:off x="179512" y="1052513"/>
            <a:ext cx="8785101" cy="5544839"/>
          </a:xfrm>
        </p:spPr>
        <p:txBody>
          <a:bodyPr>
            <a:normAutofit fontScale="92500" lnSpcReduction="10000"/>
          </a:bodyPr>
          <a:lstStyle/>
          <a:p>
            <a:pPr>
              <a:lnSpc>
                <a:spcPct val="90000"/>
              </a:lnSpc>
            </a:pPr>
            <a:r>
              <a:rPr lang="en-US" sz="2400" dirty="0"/>
              <a:t>The Pacific Ocean, otherwise known as </a:t>
            </a:r>
            <a:r>
              <a:rPr lang="en-US" sz="2400" i="1" dirty="0"/>
              <a:t>the liquid continent,</a:t>
            </a:r>
            <a:r>
              <a:rPr lang="en-US" sz="2400" dirty="0"/>
              <a:t> covers a third of the earth’s total surface area.</a:t>
            </a:r>
          </a:p>
          <a:p>
            <a:pPr>
              <a:lnSpc>
                <a:spcPct val="90000"/>
              </a:lnSpc>
            </a:pPr>
            <a:r>
              <a:rPr lang="en-US" sz="2400" dirty="0"/>
              <a:t>176 millions sq km whereby only 10 million are land.</a:t>
            </a:r>
          </a:p>
          <a:p>
            <a:pPr>
              <a:lnSpc>
                <a:spcPct val="90000"/>
              </a:lnSpc>
              <a:spcBef>
                <a:spcPts val="500"/>
              </a:spcBef>
              <a:spcAft>
                <a:spcPts val="500"/>
              </a:spcAft>
            </a:pPr>
            <a:r>
              <a:rPr lang="en-US" sz="2400" dirty="0"/>
              <a:t>There are about 25,000 islands in the </a:t>
            </a:r>
            <a:r>
              <a:rPr lang="en-US" sz="2400" dirty="0" smtClean="0"/>
              <a:t>Oceania </a:t>
            </a:r>
            <a:r>
              <a:rPr lang="en-US" sz="2400" dirty="0"/>
              <a:t>with on</a:t>
            </a:r>
            <a:r>
              <a:rPr lang="en-US" sz="2400" dirty="0">
                <a:solidFill>
                  <a:schemeClr val="bg1"/>
                </a:solidFill>
              </a:rPr>
              <a:t>ly 20%</a:t>
            </a:r>
            <a:r>
              <a:rPr lang="en-US" sz="2400" dirty="0"/>
              <a:t> </a:t>
            </a:r>
            <a:r>
              <a:rPr lang="en-US" sz="2400" dirty="0">
                <a:solidFill>
                  <a:schemeClr val="bg1"/>
                </a:solidFill>
              </a:rPr>
              <a:t>inhabited.</a:t>
            </a:r>
          </a:p>
          <a:p>
            <a:pPr>
              <a:lnSpc>
                <a:spcPct val="90000"/>
              </a:lnSpc>
              <a:spcBef>
                <a:spcPts val="500"/>
              </a:spcBef>
              <a:spcAft>
                <a:spcPts val="500"/>
              </a:spcAft>
            </a:pPr>
            <a:r>
              <a:rPr lang="en-US" sz="2400" dirty="0"/>
              <a:t>The Pacific Ocean area is greater than that of all the </a:t>
            </a:r>
            <a:r>
              <a:rPr lang="en-US" sz="2400" dirty="0">
                <a:solidFill>
                  <a:schemeClr val="bg1"/>
                </a:solidFill>
              </a:rPr>
              <a:t>world's land masses </a:t>
            </a:r>
            <a:r>
              <a:rPr lang="en-US" sz="2400" dirty="0"/>
              <a:t>combined.</a:t>
            </a:r>
          </a:p>
          <a:p>
            <a:pPr>
              <a:lnSpc>
                <a:spcPct val="90000"/>
              </a:lnSpc>
              <a:spcBef>
                <a:spcPts val="500"/>
              </a:spcBef>
              <a:spcAft>
                <a:spcPts val="500"/>
              </a:spcAft>
            </a:pPr>
            <a:r>
              <a:rPr lang="en-US" sz="2400" dirty="0"/>
              <a:t>Sub regions in </a:t>
            </a:r>
            <a:r>
              <a:rPr lang="en-US" sz="2400" dirty="0" smtClean="0"/>
              <a:t>Oceania: </a:t>
            </a:r>
            <a:r>
              <a:rPr lang="en-US" sz="2400" dirty="0"/>
              <a:t>Micronesia, Melanesia, Polynesia.</a:t>
            </a:r>
          </a:p>
          <a:p>
            <a:pPr>
              <a:lnSpc>
                <a:spcPct val="90000"/>
              </a:lnSpc>
              <a:spcBef>
                <a:spcPts val="500"/>
              </a:spcBef>
              <a:spcAft>
                <a:spcPts val="500"/>
              </a:spcAft>
            </a:pPr>
            <a:r>
              <a:rPr lang="en-US" sz="2400" dirty="0"/>
              <a:t>There are an estimated 2500 languages and dialects in the </a:t>
            </a:r>
            <a:r>
              <a:rPr lang="en-US" sz="2400" dirty="0" smtClean="0"/>
              <a:t>Oceania </a:t>
            </a:r>
            <a:r>
              <a:rPr lang="en-US" sz="2400" dirty="0"/>
              <a:t>region.</a:t>
            </a:r>
          </a:p>
          <a:p>
            <a:pPr marL="180975" indent="-180975"/>
            <a:r>
              <a:rPr lang="en-US" sz="2400" dirty="0"/>
              <a:t>90% </a:t>
            </a:r>
            <a:r>
              <a:rPr lang="en-US" sz="2400" dirty="0" smtClean="0"/>
              <a:t>of population are </a:t>
            </a:r>
            <a:r>
              <a:rPr lang="en-US" sz="2400" dirty="0"/>
              <a:t>Christians, due to the arrival of the foreign missionaries in the late 19th and early 20th centuries</a:t>
            </a:r>
            <a:r>
              <a:rPr lang="en-US" sz="2400" dirty="0" smtClean="0"/>
              <a:t>.</a:t>
            </a:r>
            <a:r>
              <a:rPr lang="en-GB" sz="2400" b="1" dirty="0" smtClean="0">
                <a:solidFill>
                  <a:srgbClr val="FF0000"/>
                </a:solidFill>
              </a:rPr>
              <a:t> </a:t>
            </a:r>
          </a:p>
          <a:p>
            <a:pPr marL="180975" indent="-180975"/>
            <a:r>
              <a:rPr lang="en-GB" sz="2400" dirty="0" smtClean="0"/>
              <a:t>Pacific Conference of Churches:</a:t>
            </a:r>
          </a:p>
          <a:p>
            <a:pPr marL="581025" lvl="1" indent="-180975">
              <a:buFontTx/>
              <a:buChar char="•"/>
            </a:pPr>
            <a:r>
              <a:rPr lang="en-GB" sz="2000" dirty="0" smtClean="0"/>
              <a:t>27 member churches</a:t>
            </a:r>
          </a:p>
          <a:p>
            <a:pPr marL="581025" lvl="1" indent="-180975">
              <a:buFontTx/>
              <a:buChar char="•"/>
            </a:pPr>
            <a:r>
              <a:rPr lang="en-GB" sz="2000" dirty="0" smtClean="0"/>
              <a:t>9   National Councils of Churches in 14 PICs, 2 French Territories &amp;  FSM</a:t>
            </a:r>
          </a:p>
          <a:p>
            <a:pPr marL="581025" lvl="1" indent="-180975">
              <a:buFontTx/>
              <a:buChar char="•"/>
            </a:pPr>
            <a:r>
              <a:rPr lang="en-GB" sz="2000" dirty="0" smtClean="0"/>
              <a:t>Representing approx 5.6 of the region’s total population of 8.2 million people.</a:t>
            </a:r>
          </a:p>
          <a:p>
            <a:pPr>
              <a:lnSpc>
                <a:spcPct val="90000"/>
              </a:lnSpc>
              <a:spcBef>
                <a:spcPts val="500"/>
              </a:spcBef>
              <a:spcAft>
                <a:spcPts val="500"/>
              </a:spcAft>
            </a:pPr>
            <a:endParaRPr lang="en-US" sz="2400" dirty="0" smtClean="0"/>
          </a:p>
          <a:p>
            <a:pPr>
              <a:lnSpc>
                <a:spcPct val="90000"/>
              </a:lnSpc>
              <a:spcBef>
                <a:spcPts val="500"/>
              </a:spcBef>
              <a:spcAft>
                <a:spcPts val="500"/>
              </a:spcAft>
            </a:pPr>
            <a:endParaRPr lang="en-US" sz="2400" dirty="0"/>
          </a:p>
          <a:p>
            <a:pPr algn="ctr">
              <a:lnSpc>
                <a:spcPct val="90000"/>
              </a:lnSpc>
              <a:buFontTx/>
              <a:buNone/>
            </a:pPr>
            <a:endParaRPr lang="en-US" sz="2400"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wipe(down)">
                                      <p:cBhvr>
                                        <p:cTn id="7" dur="580">
                                          <p:stCondLst>
                                            <p:cond delay="0"/>
                                          </p:stCondLst>
                                        </p:cTn>
                                        <p:tgtEl>
                                          <p:spTgt spid="5123"/>
                                        </p:tgtEl>
                                      </p:cBhvr>
                                    </p:animEffect>
                                    <p:anim calcmode="lin" valueType="num">
                                      <p:cBhvr>
                                        <p:cTn id="8" dur="1822" tmFilter="0,0; 0.14,0.36; 0.43,0.73; 0.71,0.91; 1.0,1.0">
                                          <p:stCondLst>
                                            <p:cond delay="0"/>
                                          </p:stCondLst>
                                        </p:cTn>
                                        <p:tgtEl>
                                          <p:spTgt spid="512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512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512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512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5123"/>
                                        </p:tgtEl>
                                        <p:attrNameLst>
                                          <p:attrName>ppt_y</p:attrName>
                                        </p:attrNameLst>
                                      </p:cBhvr>
                                      <p:tavLst>
                                        <p:tav tm="0" fmla="#ppt_y-sin(pi*$)/81">
                                          <p:val>
                                            <p:fltVal val="0"/>
                                          </p:val>
                                        </p:tav>
                                        <p:tav tm="100000">
                                          <p:val>
                                            <p:fltVal val="1"/>
                                          </p:val>
                                        </p:tav>
                                      </p:tavLst>
                                    </p:anim>
                                    <p:animScale>
                                      <p:cBhvr>
                                        <p:cTn id="13" dur="26">
                                          <p:stCondLst>
                                            <p:cond delay="650"/>
                                          </p:stCondLst>
                                        </p:cTn>
                                        <p:tgtEl>
                                          <p:spTgt spid="5123"/>
                                        </p:tgtEl>
                                      </p:cBhvr>
                                      <p:to x="100000" y="60000"/>
                                    </p:animScale>
                                    <p:animScale>
                                      <p:cBhvr>
                                        <p:cTn id="14" dur="166" decel="50000">
                                          <p:stCondLst>
                                            <p:cond delay="676"/>
                                          </p:stCondLst>
                                        </p:cTn>
                                        <p:tgtEl>
                                          <p:spTgt spid="5123"/>
                                        </p:tgtEl>
                                      </p:cBhvr>
                                      <p:to x="100000" y="100000"/>
                                    </p:animScale>
                                    <p:animScale>
                                      <p:cBhvr>
                                        <p:cTn id="15" dur="26">
                                          <p:stCondLst>
                                            <p:cond delay="1312"/>
                                          </p:stCondLst>
                                        </p:cTn>
                                        <p:tgtEl>
                                          <p:spTgt spid="5123"/>
                                        </p:tgtEl>
                                      </p:cBhvr>
                                      <p:to x="100000" y="80000"/>
                                    </p:animScale>
                                    <p:animScale>
                                      <p:cBhvr>
                                        <p:cTn id="16" dur="166" decel="50000">
                                          <p:stCondLst>
                                            <p:cond delay="1338"/>
                                          </p:stCondLst>
                                        </p:cTn>
                                        <p:tgtEl>
                                          <p:spTgt spid="5123"/>
                                        </p:tgtEl>
                                      </p:cBhvr>
                                      <p:to x="100000" y="100000"/>
                                    </p:animScale>
                                    <p:animScale>
                                      <p:cBhvr>
                                        <p:cTn id="17" dur="26">
                                          <p:stCondLst>
                                            <p:cond delay="1642"/>
                                          </p:stCondLst>
                                        </p:cTn>
                                        <p:tgtEl>
                                          <p:spTgt spid="5123"/>
                                        </p:tgtEl>
                                      </p:cBhvr>
                                      <p:to x="100000" y="90000"/>
                                    </p:animScale>
                                    <p:animScale>
                                      <p:cBhvr>
                                        <p:cTn id="18" dur="166" decel="50000">
                                          <p:stCondLst>
                                            <p:cond delay="1668"/>
                                          </p:stCondLst>
                                        </p:cTn>
                                        <p:tgtEl>
                                          <p:spTgt spid="5123"/>
                                        </p:tgtEl>
                                      </p:cBhvr>
                                      <p:to x="100000" y="100000"/>
                                    </p:animScale>
                                    <p:animScale>
                                      <p:cBhvr>
                                        <p:cTn id="19" dur="26">
                                          <p:stCondLst>
                                            <p:cond delay="1808"/>
                                          </p:stCondLst>
                                        </p:cTn>
                                        <p:tgtEl>
                                          <p:spTgt spid="5123"/>
                                        </p:tgtEl>
                                      </p:cBhvr>
                                      <p:to x="100000" y="95000"/>
                                    </p:animScale>
                                    <p:animScale>
                                      <p:cBhvr>
                                        <p:cTn id="20" dur="166" decel="50000">
                                          <p:stCondLst>
                                            <p:cond delay="1834"/>
                                          </p:stCondLst>
                                        </p:cTn>
                                        <p:tgtEl>
                                          <p:spTgt spid="512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nodeType="clickEffect">
                                  <p:stCondLst>
                                    <p:cond delay="0"/>
                                  </p:stCondLst>
                                  <p:childTnLst>
                                    <p:set>
                                      <p:cBhvr>
                                        <p:cTn id="24" dur="1" fill="hold">
                                          <p:stCondLst>
                                            <p:cond delay="0"/>
                                          </p:stCondLst>
                                        </p:cTn>
                                        <p:tgtEl>
                                          <p:spTgt spid="5125"/>
                                        </p:tgtEl>
                                        <p:attrNameLst>
                                          <p:attrName>style.visibility</p:attrName>
                                        </p:attrNameLst>
                                      </p:cBhvr>
                                      <p:to>
                                        <p:strVal val="visible"/>
                                      </p:to>
                                    </p:set>
                                    <p:animEffect transition="in" filter="fade">
                                      <p:cBhvr>
                                        <p:cTn id="25" dur="800" decel="100000"/>
                                        <p:tgtEl>
                                          <p:spTgt spid="5125"/>
                                        </p:tgtEl>
                                      </p:cBhvr>
                                    </p:animEffect>
                                    <p:anim calcmode="lin" valueType="num">
                                      <p:cBhvr>
                                        <p:cTn id="26" dur="800" decel="100000" fill="hold"/>
                                        <p:tgtEl>
                                          <p:spTgt spid="5125"/>
                                        </p:tgtEl>
                                        <p:attrNameLst>
                                          <p:attrName>style.rotation</p:attrName>
                                        </p:attrNameLst>
                                      </p:cBhvr>
                                      <p:tavLst>
                                        <p:tav tm="0">
                                          <p:val>
                                            <p:fltVal val="-90"/>
                                          </p:val>
                                        </p:tav>
                                        <p:tav tm="100000">
                                          <p:val>
                                            <p:fltVal val="0"/>
                                          </p:val>
                                        </p:tav>
                                      </p:tavLst>
                                    </p:anim>
                                    <p:anim calcmode="lin" valueType="num">
                                      <p:cBhvr>
                                        <p:cTn id="27" dur="800" decel="100000" fill="hold"/>
                                        <p:tgtEl>
                                          <p:spTgt spid="5125"/>
                                        </p:tgtEl>
                                        <p:attrNameLst>
                                          <p:attrName>ppt_x</p:attrName>
                                        </p:attrNameLst>
                                      </p:cBhvr>
                                      <p:tavLst>
                                        <p:tav tm="0">
                                          <p:val>
                                            <p:strVal val="#ppt_x+0.4"/>
                                          </p:val>
                                        </p:tav>
                                        <p:tav tm="100000">
                                          <p:val>
                                            <p:strVal val="#ppt_x-0.05"/>
                                          </p:val>
                                        </p:tav>
                                      </p:tavLst>
                                    </p:anim>
                                    <p:anim calcmode="lin" valueType="num">
                                      <p:cBhvr>
                                        <p:cTn id="28" dur="800" decel="100000" fill="hold"/>
                                        <p:tgtEl>
                                          <p:spTgt spid="512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12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125"/>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2" fill="hold" nodeType="clickEffect">
                                  <p:stCondLst>
                                    <p:cond delay="0"/>
                                  </p:stCondLst>
                                  <p:childTnLst>
                                    <p:set>
                                      <p:cBhvr>
                                        <p:cTn id="34" dur="1" fill="hold">
                                          <p:stCondLst>
                                            <p:cond delay="0"/>
                                          </p:stCondLst>
                                        </p:cTn>
                                        <p:tgtEl>
                                          <p:spTgt spid="5126"/>
                                        </p:tgtEl>
                                        <p:attrNameLst>
                                          <p:attrName>style.visibility</p:attrName>
                                        </p:attrNameLst>
                                      </p:cBhvr>
                                      <p:to>
                                        <p:strVal val="visible"/>
                                      </p:to>
                                    </p:set>
                                    <p:anim calcmode="lin" valueType="num">
                                      <p:cBhvr additive="base">
                                        <p:cTn id="35" dur="2000" fill="hold"/>
                                        <p:tgtEl>
                                          <p:spTgt spid="5126"/>
                                        </p:tgtEl>
                                        <p:attrNameLst>
                                          <p:attrName>ppt_x</p:attrName>
                                        </p:attrNameLst>
                                      </p:cBhvr>
                                      <p:tavLst>
                                        <p:tav tm="0">
                                          <p:val>
                                            <p:strVal val="0-#ppt_w/2"/>
                                          </p:val>
                                        </p:tav>
                                        <p:tav tm="100000">
                                          <p:val>
                                            <p:strVal val="#ppt_x"/>
                                          </p:val>
                                        </p:tav>
                                      </p:tavLst>
                                    </p:anim>
                                    <p:anim calcmode="lin" valueType="num">
                                      <p:cBhvr additive="base">
                                        <p:cTn id="36" dur="2000" fill="hold"/>
                                        <p:tgtEl>
                                          <p:spTgt spid="512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nodeType="clickEffect">
                                  <p:stCondLst>
                                    <p:cond delay="0"/>
                                  </p:stCondLst>
                                  <p:childTnLst>
                                    <p:set>
                                      <p:cBhvr>
                                        <p:cTn id="40" dur="1" fill="hold">
                                          <p:stCondLst>
                                            <p:cond delay="0"/>
                                          </p:stCondLst>
                                        </p:cTn>
                                        <p:tgtEl>
                                          <p:spTgt spid="5127"/>
                                        </p:tgtEl>
                                        <p:attrNameLst>
                                          <p:attrName>style.visibility</p:attrName>
                                        </p:attrNameLst>
                                      </p:cBhvr>
                                      <p:to>
                                        <p:strVal val="visible"/>
                                      </p:to>
                                    </p:set>
                                    <p:animEffect transition="in" filter="wipe(down)">
                                      <p:cBhvr>
                                        <p:cTn id="41" dur="1450">
                                          <p:stCondLst>
                                            <p:cond delay="0"/>
                                          </p:stCondLst>
                                        </p:cTn>
                                        <p:tgtEl>
                                          <p:spTgt spid="5127"/>
                                        </p:tgtEl>
                                      </p:cBhvr>
                                    </p:animEffect>
                                    <p:anim calcmode="lin" valueType="num">
                                      <p:cBhvr>
                                        <p:cTn id="42" dur="4555" tmFilter="0,0; 0.14,0.36; 0.43,0.73; 0.71,0.91; 1.0,1.0">
                                          <p:stCondLst>
                                            <p:cond delay="0"/>
                                          </p:stCondLst>
                                        </p:cTn>
                                        <p:tgtEl>
                                          <p:spTgt spid="5127"/>
                                        </p:tgtEl>
                                        <p:attrNameLst>
                                          <p:attrName>ppt_x</p:attrName>
                                        </p:attrNameLst>
                                      </p:cBhvr>
                                      <p:tavLst>
                                        <p:tav tm="0">
                                          <p:val>
                                            <p:strVal val="#ppt_x-0.25"/>
                                          </p:val>
                                        </p:tav>
                                        <p:tav tm="100000">
                                          <p:val>
                                            <p:strVal val="#ppt_x"/>
                                          </p:val>
                                        </p:tav>
                                      </p:tavLst>
                                    </p:anim>
                                    <p:anim calcmode="lin" valueType="num">
                                      <p:cBhvr>
                                        <p:cTn id="43" dur="1660" tmFilter="0.0,0.0; 0.25,0.07; 0.50,0.2; 0.75,0.467; 1.0,1.0">
                                          <p:stCondLst>
                                            <p:cond delay="0"/>
                                          </p:stCondLst>
                                        </p:cTn>
                                        <p:tgtEl>
                                          <p:spTgt spid="5127"/>
                                        </p:tgtEl>
                                        <p:attrNameLst>
                                          <p:attrName>ppt_y</p:attrName>
                                        </p:attrNameLst>
                                      </p:cBhvr>
                                      <p:tavLst>
                                        <p:tav tm="0" fmla="#ppt_y-sin(pi*$)/3">
                                          <p:val>
                                            <p:fltVal val="0.5"/>
                                          </p:val>
                                        </p:tav>
                                        <p:tav tm="100000">
                                          <p:val>
                                            <p:fltVal val="1"/>
                                          </p:val>
                                        </p:tav>
                                      </p:tavLst>
                                    </p:anim>
                                    <p:anim calcmode="lin" valueType="num">
                                      <p:cBhvr>
                                        <p:cTn id="44" dur="1660" tmFilter="0, 0; 0.125,0.2665; 0.25,0.4; 0.375,0.465; 0.5,0.5;  0.625,0.535; 0.75,0.6; 0.875,0.7335; 1,1">
                                          <p:stCondLst>
                                            <p:cond delay="1660"/>
                                          </p:stCondLst>
                                        </p:cTn>
                                        <p:tgtEl>
                                          <p:spTgt spid="5127"/>
                                        </p:tgtEl>
                                        <p:attrNameLst>
                                          <p:attrName>ppt_y</p:attrName>
                                        </p:attrNameLst>
                                      </p:cBhvr>
                                      <p:tavLst>
                                        <p:tav tm="0" fmla="#ppt_y-sin(pi*$)/9">
                                          <p:val>
                                            <p:fltVal val="0"/>
                                          </p:val>
                                        </p:tav>
                                        <p:tav tm="100000">
                                          <p:val>
                                            <p:fltVal val="1"/>
                                          </p:val>
                                        </p:tav>
                                      </p:tavLst>
                                    </p:anim>
                                    <p:anim calcmode="lin" valueType="num">
                                      <p:cBhvr>
                                        <p:cTn id="45" dur="830" tmFilter="0, 0; 0.125,0.2665; 0.25,0.4; 0.375,0.465; 0.5,0.5;  0.625,0.535; 0.75,0.6; 0.875,0.7335; 1,1">
                                          <p:stCondLst>
                                            <p:cond delay="3310"/>
                                          </p:stCondLst>
                                        </p:cTn>
                                        <p:tgtEl>
                                          <p:spTgt spid="5127"/>
                                        </p:tgtEl>
                                        <p:attrNameLst>
                                          <p:attrName>ppt_y</p:attrName>
                                        </p:attrNameLst>
                                      </p:cBhvr>
                                      <p:tavLst>
                                        <p:tav tm="0" fmla="#ppt_y-sin(pi*$)/27">
                                          <p:val>
                                            <p:fltVal val="0"/>
                                          </p:val>
                                        </p:tav>
                                        <p:tav tm="100000">
                                          <p:val>
                                            <p:fltVal val="1"/>
                                          </p:val>
                                        </p:tav>
                                      </p:tavLst>
                                    </p:anim>
                                    <p:anim calcmode="lin" valueType="num">
                                      <p:cBhvr>
                                        <p:cTn id="46" dur="410" tmFilter="0, 0; 0.125,0.2665; 0.25,0.4; 0.375,0.465; 0.5,0.5;  0.625,0.535; 0.75,0.6; 0.875,0.7335; 1,1">
                                          <p:stCondLst>
                                            <p:cond delay="4140"/>
                                          </p:stCondLst>
                                        </p:cTn>
                                        <p:tgtEl>
                                          <p:spTgt spid="5127"/>
                                        </p:tgtEl>
                                        <p:attrNameLst>
                                          <p:attrName>ppt_y</p:attrName>
                                        </p:attrNameLst>
                                      </p:cBhvr>
                                      <p:tavLst>
                                        <p:tav tm="0" fmla="#ppt_y-sin(pi*$)/81">
                                          <p:val>
                                            <p:fltVal val="0"/>
                                          </p:val>
                                        </p:tav>
                                        <p:tav tm="100000">
                                          <p:val>
                                            <p:fltVal val="1"/>
                                          </p:val>
                                        </p:tav>
                                      </p:tavLst>
                                    </p:anim>
                                    <p:animScale>
                                      <p:cBhvr>
                                        <p:cTn id="47" dur="65">
                                          <p:stCondLst>
                                            <p:cond delay="1625"/>
                                          </p:stCondLst>
                                        </p:cTn>
                                        <p:tgtEl>
                                          <p:spTgt spid="5127"/>
                                        </p:tgtEl>
                                      </p:cBhvr>
                                      <p:to x="100000" y="60000"/>
                                    </p:animScale>
                                    <p:animScale>
                                      <p:cBhvr>
                                        <p:cTn id="48" dur="415" decel="50000">
                                          <p:stCondLst>
                                            <p:cond delay="1690"/>
                                          </p:stCondLst>
                                        </p:cTn>
                                        <p:tgtEl>
                                          <p:spTgt spid="5127"/>
                                        </p:tgtEl>
                                      </p:cBhvr>
                                      <p:to x="100000" y="100000"/>
                                    </p:animScale>
                                    <p:animScale>
                                      <p:cBhvr>
                                        <p:cTn id="49" dur="65">
                                          <p:stCondLst>
                                            <p:cond delay="3280"/>
                                          </p:stCondLst>
                                        </p:cTn>
                                        <p:tgtEl>
                                          <p:spTgt spid="5127"/>
                                        </p:tgtEl>
                                      </p:cBhvr>
                                      <p:to x="100000" y="80000"/>
                                    </p:animScale>
                                    <p:animScale>
                                      <p:cBhvr>
                                        <p:cTn id="50" dur="415" decel="50000">
                                          <p:stCondLst>
                                            <p:cond delay="3345"/>
                                          </p:stCondLst>
                                        </p:cTn>
                                        <p:tgtEl>
                                          <p:spTgt spid="5127"/>
                                        </p:tgtEl>
                                      </p:cBhvr>
                                      <p:to x="100000" y="100000"/>
                                    </p:animScale>
                                    <p:animScale>
                                      <p:cBhvr>
                                        <p:cTn id="51" dur="65">
                                          <p:stCondLst>
                                            <p:cond delay="4105"/>
                                          </p:stCondLst>
                                        </p:cTn>
                                        <p:tgtEl>
                                          <p:spTgt spid="5127"/>
                                        </p:tgtEl>
                                      </p:cBhvr>
                                      <p:to x="100000" y="90000"/>
                                    </p:animScale>
                                    <p:animScale>
                                      <p:cBhvr>
                                        <p:cTn id="52" dur="415" decel="50000">
                                          <p:stCondLst>
                                            <p:cond delay="4170"/>
                                          </p:stCondLst>
                                        </p:cTn>
                                        <p:tgtEl>
                                          <p:spTgt spid="5127"/>
                                        </p:tgtEl>
                                      </p:cBhvr>
                                      <p:to x="100000" y="100000"/>
                                    </p:animScale>
                                    <p:animScale>
                                      <p:cBhvr>
                                        <p:cTn id="53" dur="65">
                                          <p:stCondLst>
                                            <p:cond delay="4520"/>
                                          </p:stCondLst>
                                        </p:cTn>
                                        <p:tgtEl>
                                          <p:spTgt spid="5127"/>
                                        </p:tgtEl>
                                      </p:cBhvr>
                                      <p:to x="100000" y="95000"/>
                                    </p:animScale>
                                    <p:animScale>
                                      <p:cBhvr>
                                        <p:cTn id="54" dur="415" decel="50000">
                                          <p:stCondLst>
                                            <p:cond delay="4585"/>
                                          </p:stCondLst>
                                        </p:cTn>
                                        <p:tgtEl>
                                          <p:spTgt spid="5127"/>
                                        </p:tgtEl>
                                      </p:cBhvr>
                                      <p:to x="100000" y="100000"/>
                                    </p:animScale>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iterate type="lt">
                                    <p:tmPct val="5000"/>
                                  </p:iterate>
                                  <p:childTnLst>
                                    <p:set>
                                      <p:cBhvr>
                                        <p:cTn id="58" dur="1" fill="hold">
                                          <p:stCondLst>
                                            <p:cond delay="0"/>
                                          </p:stCondLst>
                                        </p:cTn>
                                        <p:tgtEl>
                                          <p:spTgt spid="5124">
                                            <p:txEl>
                                              <p:pRg st="0" end="0"/>
                                            </p:txEl>
                                          </p:spTgt>
                                        </p:tgtEl>
                                        <p:attrNameLst>
                                          <p:attrName>style.visibility</p:attrName>
                                        </p:attrNameLst>
                                      </p:cBhvr>
                                      <p:to>
                                        <p:strVal val="visible"/>
                                      </p:to>
                                    </p:set>
                                    <p:anim calcmode="lin" valueType="num">
                                      <p:cBhvr>
                                        <p:cTn id="59" dur="1000" fill="hold"/>
                                        <p:tgtEl>
                                          <p:spTgt spid="5124">
                                            <p:txEl>
                                              <p:pRg st="0" end="0"/>
                                            </p:txEl>
                                          </p:spTgt>
                                        </p:tgtEl>
                                        <p:attrNameLst>
                                          <p:attrName>ppt_w</p:attrName>
                                        </p:attrNameLst>
                                      </p:cBhvr>
                                      <p:tavLst>
                                        <p:tav tm="0">
                                          <p:val>
                                            <p:fltVal val="0"/>
                                          </p:val>
                                        </p:tav>
                                        <p:tav tm="100000">
                                          <p:val>
                                            <p:strVal val="#ppt_w"/>
                                          </p:val>
                                        </p:tav>
                                      </p:tavLst>
                                    </p:anim>
                                    <p:anim calcmode="lin" valueType="num">
                                      <p:cBhvr>
                                        <p:cTn id="60" dur="1000" fill="hold"/>
                                        <p:tgtEl>
                                          <p:spTgt spid="5124">
                                            <p:txEl>
                                              <p:pRg st="0" end="0"/>
                                            </p:txEl>
                                          </p:spTgt>
                                        </p:tgtEl>
                                        <p:attrNameLst>
                                          <p:attrName>ppt_h</p:attrName>
                                        </p:attrNameLst>
                                      </p:cBhvr>
                                      <p:tavLst>
                                        <p:tav tm="0">
                                          <p:val>
                                            <p:fltVal val="0"/>
                                          </p:val>
                                        </p:tav>
                                        <p:tav tm="100000">
                                          <p:val>
                                            <p:strVal val="#ppt_h"/>
                                          </p:val>
                                        </p:tav>
                                      </p:tavLst>
                                    </p:anim>
                                    <p:anim calcmode="lin" valueType="num">
                                      <p:cBhvr>
                                        <p:cTn id="61" dur="1000" fill="hold"/>
                                        <p:tgtEl>
                                          <p:spTgt spid="5124">
                                            <p:txEl>
                                              <p:pRg st="0" end="0"/>
                                            </p:txEl>
                                          </p:spTgt>
                                        </p:tgtEl>
                                        <p:attrNameLst>
                                          <p:attrName>style.rotation</p:attrName>
                                        </p:attrNameLst>
                                      </p:cBhvr>
                                      <p:tavLst>
                                        <p:tav tm="0">
                                          <p:val>
                                            <p:fltVal val="90"/>
                                          </p:val>
                                        </p:tav>
                                        <p:tav tm="100000">
                                          <p:val>
                                            <p:fltVal val="0"/>
                                          </p:val>
                                        </p:tav>
                                      </p:tavLst>
                                    </p:anim>
                                    <p:animEffect transition="in" filter="fade">
                                      <p:cBhvr>
                                        <p:cTn id="62" dur="1000"/>
                                        <p:tgtEl>
                                          <p:spTgt spid="5124">
                                            <p:txEl>
                                              <p:pRg st="0" end="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1" presetClass="entr" presetSubtype="0" fill="hold" grpId="0" nodeType="clickEffect">
                                  <p:stCondLst>
                                    <p:cond delay="0"/>
                                  </p:stCondLst>
                                  <p:iterate type="lt">
                                    <p:tmPct val="5000"/>
                                  </p:iterate>
                                  <p:childTnLst>
                                    <p:set>
                                      <p:cBhvr>
                                        <p:cTn id="66" dur="1" fill="hold">
                                          <p:stCondLst>
                                            <p:cond delay="0"/>
                                          </p:stCondLst>
                                        </p:cTn>
                                        <p:tgtEl>
                                          <p:spTgt spid="5124">
                                            <p:txEl>
                                              <p:pRg st="1" end="1"/>
                                            </p:txEl>
                                          </p:spTgt>
                                        </p:tgtEl>
                                        <p:attrNameLst>
                                          <p:attrName>style.visibility</p:attrName>
                                        </p:attrNameLst>
                                      </p:cBhvr>
                                      <p:to>
                                        <p:strVal val="visible"/>
                                      </p:to>
                                    </p:set>
                                    <p:anim calcmode="lin" valueType="num">
                                      <p:cBhvr>
                                        <p:cTn id="67" dur="1000" fill="hold"/>
                                        <p:tgtEl>
                                          <p:spTgt spid="5124">
                                            <p:txEl>
                                              <p:pRg st="1" end="1"/>
                                            </p:txEl>
                                          </p:spTgt>
                                        </p:tgtEl>
                                        <p:attrNameLst>
                                          <p:attrName>ppt_w</p:attrName>
                                        </p:attrNameLst>
                                      </p:cBhvr>
                                      <p:tavLst>
                                        <p:tav tm="0">
                                          <p:val>
                                            <p:fltVal val="0"/>
                                          </p:val>
                                        </p:tav>
                                        <p:tav tm="100000">
                                          <p:val>
                                            <p:strVal val="#ppt_w"/>
                                          </p:val>
                                        </p:tav>
                                      </p:tavLst>
                                    </p:anim>
                                    <p:anim calcmode="lin" valueType="num">
                                      <p:cBhvr>
                                        <p:cTn id="68" dur="1000" fill="hold"/>
                                        <p:tgtEl>
                                          <p:spTgt spid="5124">
                                            <p:txEl>
                                              <p:pRg st="1" end="1"/>
                                            </p:txEl>
                                          </p:spTgt>
                                        </p:tgtEl>
                                        <p:attrNameLst>
                                          <p:attrName>ppt_h</p:attrName>
                                        </p:attrNameLst>
                                      </p:cBhvr>
                                      <p:tavLst>
                                        <p:tav tm="0">
                                          <p:val>
                                            <p:fltVal val="0"/>
                                          </p:val>
                                        </p:tav>
                                        <p:tav tm="100000">
                                          <p:val>
                                            <p:strVal val="#ppt_h"/>
                                          </p:val>
                                        </p:tav>
                                      </p:tavLst>
                                    </p:anim>
                                    <p:anim calcmode="lin" valueType="num">
                                      <p:cBhvr>
                                        <p:cTn id="69" dur="1000" fill="hold"/>
                                        <p:tgtEl>
                                          <p:spTgt spid="5124">
                                            <p:txEl>
                                              <p:pRg st="1" end="1"/>
                                            </p:txEl>
                                          </p:spTgt>
                                        </p:tgtEl>
                                        <p:attrNameLst>
                                          <p:attrName>style.rotation</p:attrName>
                                        </p:attrNameLst>
                                      </p:cBhvr>
                                      <p:tavLst>
                                        <p:tav tm="0">
                                          <p:val>
                                            <p:fltVal val="90"/>
                                          </p:val>
                                        </p:tav>
                                        <p:tav tm="100000">
                                          <p:val>
                                            <p:fltVal val="0"/>
                                          </p:val>
                                        </p:tav>
                                      </p:tavLst>
                                    </p:anim>
                                    <p:animEffect transition="in" filter="fade">
                                      <p:cBhvr>
                                        <p:cTn id="70" dur="1000"/>
                                        <p:tgtEl>
                                          <p:spTgt spid="5124">
                                            <p:txEl>
                                              <p:pRg st="1" end="1"/>
                                            </p:txEl>
                                          </p:spTgt>
                                        </p:tgtEl>
                                      </p:cBhvr>
                                    </p:animEffect>
                                  </p:childTnLst>
                                </p:cTn>
                              </p:par>
                            </p:childTnLst>
                          </p:cTn>
                        </p:par>
                      </p:childTnLst>
                    </p:cTn>
                  </p:par>
                  <p:par>
                    <p:cTn id="71" fill="hold">
                      <p:stCondLst>
                        <p:cond delay="indefinite"/>
                      </p:stCondLst>
                      <p:childTnLst>
                        <p:par>
                          <p:cTn id="72" fill="hold">
                            <p:stCondLst>
                              <p:cond delay="0"/>
                            </p:stCondLst>
                            <p:childTnLst>
                              <p:par>
                                <p:cTn id="73" presetID="31" presetClass="entr" presetSubtype="0" fill="hold" grpId="0" nodeType="clickEffect">
                                  <p:stCondLst>
                                    <p:cond delay="0"/>
                                  </p:stCondLst>
                                  <p:iterate type="lt">
                                    <p:tmPct val="5000"/>
                                  </p:iterate>
                                  <p:childTnLst>
                                    <p:set>
                                      <p:cBhvr>
                                        <p:cTn id="74" dur="1" fill="hold">
                                          <p:stCondLst>
                                            <p:cond delay="0"/>
                                          </p:stCondLst>
                                        </p:cTn>
                                        <p:tgtEl>
                                          <p:spTgt spid="5124">
                                            <p:txEl>
                                              <p:pRg st="2" end="2"/>
                                            </p:txEl>
                                          </p:spTgt>
                                        </p:tgtEl>
                                        <p:attrNameLst>
                                          <p:attrName>style.visibility</p:attrName>
                                        </p:attrNameLst>
                                      </p:cBhvr>
                                      <p:to>
                                        <p:strVal val="visible"/>
                                      </p:to>
                                    </p:set>
                                    <p:anim calcmode="lin" valueType="num">
                                      <p:cBhvr>
                                        <p:cTn id="75" dur="1000" fill="hold"/>
                                        <p:tgtEl>
                                          <p:spTgt spid="5124">
                                            <p:txEl>
                                              <p:pRg st="2" end="2"/>
                                            </p:txEl>
                                          </p:spTgt>
                                        </p:tgtEl>
                                        <p:attrNameLst>
                                          <p:attrName>ppt_w</p:attrName>
                                        </p:attrNameLst>
                                      </p:cBhvr>
                                      <p:tavLst>
                                        <p:tav tm="0">
                                          <p:val>
                                            <p:fltVal val="0"/>
                                          </p:val>
                                        </p:tav>
                                        <p:tav tm="100000">
                                          <p:val>
                                            <p:strVal val="#ppt_w"/>
                                          </p:val>
                                        </p:tav>
                                      </p:tavLst>
                                    </p:anim>
                                    <p:anim calcmode="lin" valueType="num">
                                      <p:cBhvr>
                                        <p:cTn id="76" dur="1000" fill="hold"/>
                                        <p:tgtEl>
                                          <p:spTgt spid="5124">
                                            <p:txEl>
                                              <p:pRg st="2" end="2"/>
                                            </p:txEl>
                                          </p:spTgt>
                                        </p:tgtEl>
                                        <p:attrNameLst>
                                          <p:attrName>ppt_h</p:attrName>
                                        </p:attrNameLst>
                                      </p:cBhvr>
                                      <p:tavLst>
                                        <p:tav tm="0">
                                          <p:val>
                                            <p:fltVal val="0"/>
                                          </p:val>
                                        </p:tav>
                                        <p:tav tm="100000">
                                          <p:val>
                                            <p:strVal val="#ppt_h"/>
                                          </p:val>
                                        </p:tav>
                                      </p:tavLst>
                                    </p:anim>
                                    <p:anim calcmode="lin" valueType="num">
                                      <p:cBhvr>
                                        <p:cTn id="77" dur="1000" fill="hold"/>
                                        <p:tgtEl>
                                          <p:spTgt spid="5124">
                                            <p:txEl>
                                              <p:pRg st="2" end="2"/>
                                            </p:txEl>
                                          </p:spTgt>
                                        </p:tgtEl>
                                        <p:attrNameLst>
                                          <p:attrName>style.rotation</p:attrName>
                                        </p:attrNameLst>
                                      </p:cBhvr>
                                      <p:tavLst>
                                        <p:tav tm="0">
                                          <p:val>
                                            <p:fltVal val="90"/>
                                          </p:val>
                                        </p:tav>
                                        <p:tav tm="100000">
                                          <p:val>
                                            <p:fltVal val="0"/>
                                          </p:val>
                                        </p:tav>
                                      </p:tavLst>
                                    </p:anim>
                                    <p:animEffect transition="in" filter="fade">
                                      <p:cBhvr>
                                        <p:cTn id="78" dur="1000"/>
                                        <p:tgtEl>
                                          <p:spTgt spid="5124">
                                            <p:txEl>
                                              <p:pRg st="2" end="2"/>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31" presetClass="entr" presetSubtype="0" fill="hold" grpId="0" nodeType="clickEffect">
                                  <p:stCondLst>
                                    <p:cond delay="0"/>
                                  </p:stCondLst>
                                  <p:iterate type="lt">
                                    <p:tmPct val="5000"/>
                                  </p:iterate>
                                  <p:childTnLst>
                                    <p:set>
                                      <p:cBhvr>
                                        <p:cTn id="82" dur="1" fill="hold">
                                          <p:stCondLst>
                                            <p:cond delay="0"/>
                                          </p:stCondLst>
                                        </p:cTn>
                                        <p:tgtEl>
                                          <p:spTgt spid="5124">
                                            <p:txEl>
                                              <p:pRg st="3" end="3"/>
                                            </p:txEl>
                                          </p:spTgt>
                                        </p:tgtEl>
                                        <p:attrNameLst>
                                          <p:attrName>style.visibility</p:attrName>
                                        </p:attrNameLst>
                                      </p:cBhvr>
                                      <p:to>
                                        <p:strVal val="visible"/>
                                      </p:to>
                                    </p:set>
                                    <p:anim calcmode="lin" valueType="num">
                                      <p:cBhvr>
                                        <p:cTn id="83" dur="1000" fill="hold"/>
                                        <p:tgtEl>
                                          <p:spTgt spid="5124">
                                            <p:txEl>
                                              <p:pRg st="3" end="3"/>
                                            </p:txEl>
                                          </p:spTgt>
                                        </p:tgtEl>
                                        <p:attrNameLst>
                                          <p:attrName>ppt_w</p:attrName>
                                        </p:attrNameLst>
                                      </p:cBhvr>
                                      <p:tavLst>
                                        <p:tav tm="0">
                                          <p:val>
                                            <p:fltVal val="0"/>
                                          </p:val>
                                        </p:tav>
                                        <p:tav tm="100000">
                                          <p:val>
                                            <p:strVal val="#ppt_w"/>
                                          </p:val>
                                        </p:tav>
                                      </p:tavLst>
                                    </p:anim>
                                    <p:anim calcmode="lin" valueType="num">
                                      <p:cBhvr>
                                        <p:cTn id="84" dur="1000" fill="hold"/>
                                        <p:tgtEl>
                                          <p:spTgt spid="5124">
                                            <p:txEl>
                                              <p:pRg st="3" end="3"/>
                                            </p:txEl>
                                          </p:spTgt>
                                        </p:tgtEl>
                                        <p:attrNameLst>
                                          <p:attrName>ppt_h</p:attrName>
                                        </p:attrNameLst>
                                      </p:cBhvr>
                                      <p:tavLst>
                                        <p:tav tm="0">
                                          <p:val>
                                            <p:fltVal val="0"/>
                                          </p:val>
                                        </p:tav>
                                        <p:tav tm="100000">
                                          <p:val>
                                            <p:strVal val="#ppt_h"/>
                                          </p:val>
                                        </p:tav>
                                      </p:tavLst>
                                    </p:anim>
                                    <p:anim calcmode="lin" valueType="num">
                                      <p:cBhvr>
                                        <p:cTn id="85" dur="1000" fill="hold"/>
                                        <p:tgtEl>
                                          <p:spTgt spid="5124">
                                            <p:txEl>
                                              <p:pRg st="3" end="3"/>
                                            </p:txEl>
                                          </p:spTgt>
                                        </p:tgtEl>
                                        <p:attrNameLst>
                                          <p:attrName>style.rotation</p:attrName>
                                        </p:attrNameLst>
                                      </p:cBhvr>
                                      <p:tavLst>
                                        <p:tav tm="0">
                                          <p:val>
                                            <p:fltVal val="90"/>
                                          </p:val>
                                        </p:tav>
                                        <p:tav tm="100000">
                                          <p:val>
                                            <p:fltVal val="0"/>
                                          </p:val>
                                        </p:tav>
                                      </p:tavLst>
                                    </p:anim>
                                    <p:animEffect transition="in" filter="fade">
                                      <p:cBhvr>
                                        <p:cTn id="86" dur="1000"/>
                                        <p:tgtEl>
                                          <p:spTgt spid="5124">
                                            <p:txEl>
                                              <p:pRg st="3" end="3"/>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31" presetClass="entr" presetSubtype="0" fill="hold" grpId="0" nodeType="clickEffect">
                                  <p:stCondLst>
                                    <p:cond delay="0"/>
                                  </p:stCondLst>
                                  <p:iterate type="lt">
                                    <p:tmPct val="5000"/>
                                  </p:iterate>
                                  <p:childTnLst>
                                    <p:set>
                                      <p:cBhvr>
                                        <p:cTn id="90" dur="1" fill="hold">
                                          <p:stCondLst>
                                            <p:cond delay="0"/>
                                          </p:stCondLst>
                                        </p:cTn>
                                        <p:tgtEl>
                                          <p:spTgt spid="5124">
                                            <p:txEl>
                                              <p:pRg st="4" end="4"/>
                                            </p:txEl>
                                          </p:spTgt>
                                        </p:tgtEl>
                                        <p:attrNameLst>
                                          <p:attrName>style.visibility</p:attrName>
                                        </p:attrNameLst>
                                      </p:cBhvr>
                                      <p:to>
                                        <p:strVal val="visible"/>
                                      </p:to>
                                    </p:set>
                                    <p:anim calcmode="lin" valueType="num">
                                      <p:cBhvr>
                                        <p:cTn id="91" dur="1000" fill="hold"/>
                                        <p:tgtEl>
                                          <p:spTgt spid="5124">
                                            <p:txEl>
                                              <p:pRg st="4" end="4"/>
                                            </p:txEl>
                                          </p:spTgt>
                                        </p:tgtEl>
                                        <p:attrNameLst>
                                          <p:attrName>ppt_w</p:attrName>
                                        </p:attrNameLst>
                                      </p:cBhvr>
                                      <p:tavLst>
                                        <p:tav tm="0">
                                          <p:val>
                                            <p:fltVal val="0"/>
                                          </p:val>
                                        </p:tav>
                                        <p:tav tm="100000">
                                          <p:val>
                                            <p:strVal val="#ppt_w"/>
                                          </p:val>
                                        </p:tav>
                                      </p:tavLst>
                                    </p:anim>
                                    <p:anim calcmode="lin" valueType="num">
                                      <p:cBhvr>
                                        <p:cTn id="92" dur="1000" fill="hold"/>
                                        <p:tgtEl>
                                          <p:spTgt spid="5124">
                                            <p:txEl>
                                              <p:pRg st="4" end="4"/>
                                            </p:txEl>
                                          </p:spTgt>
                                        </p:tgtEl>
                                        <p:attrNameLst>
                                          <p:attrName>ppt_h</p:attrName>
                                        </p:attrNameLst>
                                      </p:cBhvr>
                                      <p:tavLst>
                                        <p:tav tm="0">
                                          <p:val>
                                            <p:fltVal val="0"/>
                                          </p:val>
                                        </p:tav>
                                        <p:tav tm="100000">
                                          <p:val>
                                            <p:strVal val="#ppt_h"/>
                                          </p:val>
                                        </p:tav>
                                      </p:tavLst>
                                    </p:anim>
                                    <p:anim calcmode="lin" valueType="num">
                                      <p:cBhvr>
                                        <p:cTn id="93" dur="1000" fill="hold"/>
                                        <p:tgtEl>
                                          <p:spTgt spid="5124">
                                            <p:txEl>
                                              <p:pRg st="4" end="4"/>
                                            </p:txEl>
                                          </p:spTgt>
                                        </p:tgtEl>
                                        <p:attrNameLst>
                                          <p:attrName>style.rotation</p:attrName>
                                        </p:attrNameLst>
                                      </p:cBhvr>
                                      <p:tavLst>
                                        <p:tav tm="0">
                                          <p:val>
                                            <p:fltVal val="90"/>
                                          </p:val>
                                        </p:tav>
                                        <p:tav tm="100000">
                                          <p:val>
                                            <p:fltVal val="0"/>
                                          </p:val>
                                        </p:tav>
                                      </p:tavLst>
                                    </p:anim>
                                    <p:animEffect transition="in" filter="fade">
                                      <p:cBhvr>
                                        <p:cTn id="94" dur="1000"/>
                                        <p:tgtEl>
                                          <p:spTgt spid="5124">
                                            <p:txEl>
                                              <p:pRg st="4" end="4"/>
                                            </p:txEl>
                                          </p:spTgt>
                                        </p:tgtEl>
                                      </p:cBhvr>
                                    </p:animEffect>
                                  </p:childTnLst>
                                </p:cTn>
                              </p:par>
                            </p:childTnLst>
                          </p:cTn>
                        </p:par>
                      </p:childTnLst>
                    </p:cTn>
                  </p:par>
                  <p:par>
                    <p:cTn id="95" fill="hold">
                      <p:stCondLst>
                        <p:cond delay="indefinite"/>
                      </p:stCondLst>
                      <p:childTnLst>
                        <p:par>
                          <p:cTn id="96" fill="hold">
                            <p:stCondLst>
                              <p:cond delay="0"/>
                            </p:stCondLst>
                            <p:childTnLst>
                              <p:par>
                                <p:cTn id="97" presetID="31" presetClass="entr" presetSubtype="0" fill="hold" grpId="0" nodeType="clickEffect">
                                  <p:stCondLst>
                                    <p:cond delay="0"/>
                                  </p:stCondLst>
                                  <p:iterate type="lt">
                                    <p:tmPct val="5000"/>
                                  </p:iterate>
                                  <p:childTnLst>
                                    <p:set>
                                      <p:cBhvr>
                                        <p:cTn id="98" dur="1" fill="hold">
                                          <p:stCondLst>
                                            <p:cond delay="0"/>
                                          </p:stCondLst>
                                        </p:cTn>
                                        <p:tgtEl>
                                          <p:spTgt spid="5124">
                                            <p:txEl>
                                              <p:pRg st="5" end="5"/>
                                            </p:txEl>
                                          </p:spTgt>
                                        </p:tgtEl>
                                        <p:attrNameLst>
                                          <p:attrName>style.visibility</p:attrName>
                                        </p:attrNameLst>
                                      </p:cBhvr>
                                      <p:to>
                                        <p:strVal val="visible"/>
                                      </p:to>
                                    </p:set>
                                    <p:anim calcmode="lin" valueType="num">
                                      <p:cBhvr>
                                        <p:cTn id="99" dur="1000" fill="hold"/>
                                        <p:tgtEl>
                                          <p:spTgt spid="5124">
                                            <p:txEl>
                                              <p:pRg st="5" end="5"/>
                                            </p:txEl>
                                          </p:spTgt>
                                        </p:tgtEl>
                                        <p:attrNameLst>
                                          <p:attrName>ppt_w</p:attrName>
                                        </p:attrNameLst>
                                      </p:cBhvr>
                                      <p:tavLst>
                                        <p:tav tm="0">
                                          <p:val>
                                            <p:fltVal val="0"/>
                                          </p:val>
                                        </p:tav>
                                        <p:tav tm="100000">
                                          <p:val>
                                            <p:strVal val="#ppt_w"/>
                                          </p:val>
                                        </p:tav>
                                      </p:tavLst>
                                    </p:anim>
                                    <p:anim calcmode="lin" valueType="num">
                                      <p:cBhvr>
                                        <p:cTn id="100" dur="1000" fill="hold"/>
                                        <p:tgtEl>
                                          <p:spTgt spid="5124">
                                            <p:txEl>
                                              <p:pRg st="5" end="5"/>
                                            </p:txEl>
                                          </p:spTgt>
                                        </p:tgtEl>
                                        <p:attrNameLst>
                                          <p:attrName>ppt_h</p:attrName>
                                        </p:attrNameLst>
                                      </p:cBhvr>
                                      <p:tavLst>
                                        <p:tav tm="0">
                                          <p:val>
                                            <p:fltVal val="0"/>
                                          </p:val>
                                        </p:tav>
                                        <p:tav tm="100000">
                                          <p:val>
                                            <p:strVal val="#ppt_h"/>
                                          </p:val>
                                        </p:tav>
                                      </p:tavLst>
                                    </p:anim>
                                    <p:anim calcmode="lin" valueType="num">
                                      <p:cBhvr>
                                        <p:cTn id="101" dur="1000" fill="hold"/>
                                        <p:tgtEl>
                                          <p:spTgt spid="5124">
                                            <p:txEl>
                                              <p:pRg st="5" end="5"/>
                                            </p:txEl>
                                          </p:spTgt>
                                        </p:tgtEl>
                                        <p:attrNameLst>
                                          <p:attrName>style.rotation</p:attrName>
                                        </p:attrNameLst>
                                      </p:cBhvr>
                                      <p:tavLst>
                                        <p:tav tm="0">
                                          <p:val>
                                            <p:fltVal val="90"/>
                                          </p:val>
                                        </p:tav>
                                        <p:tav tm="100000">
                                          <p:val>
                                            <p:fltVal val="0"/>
                                          </p:val>
                                        </p:tav>
                                      </p:tavLst>
                                    </p:anim>
                                    <p:animEffect transition="in" filter="fade">
                                      <p:cBhvr>
                                        <p:cTn id="102" dur="1000"/>
                                        <p:tgtEl>
                                          <p:spTgt spid="5124">
                                            <p:txEl>
                                              <p:pRg st="5" end="5"/>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31" presetClass="entr" presetSubtype="0" fill="hold" grpId="0" nodeType="clickEffect">
                                  <p:stCondLst>
                                    <p:cond delay="0"/>
                                  </p:stCondLst>
                                  <p:iterate type="lt">
                                    <p:tmPct val="5000"/>
                                  </p:iterate>
                                  <p:childTnLst>
                                    <p:set>
                                      <p:cBhvr>
                                        <p:cTn id="106" dur="1" fill="hold">
                                          <p:stCondLst>
                                            <p:cond delay="0"/>
                                          </p:stCondLst>
                                        </p:cTn>
                                        <p:tgtEl>
                                          <p:spTgt spid="5124">
                                            <p:txEl>
                                              <p:pRg st="6" end="6"/>
                                            </p:txEl>
                                          </p:spTgt>
                                        </p:tgtEl>
                                        <p:attrNameLst>
                                          <p:attrName>style.visibility</p:attrName>
                                        </p:attrNameLst>
                                      </p:cBhvr>
                                      <p:to>
                                        <p:strVal val="visible"/>
                                      </p:to>
                                    </p:set>
                                    <p:anim calcmode="lin" valueType="num">
                                      <p:cBhvr>
                                        <p:cTn id="107" dur="1000" fill="hold"/>
                                        <p:tgtEl>
                                          <p:spTgt spid="5124">
                                            <p:txEl>
                                              <p:pRg st="6" end="6"/>
                                            </p:txEl>
                                          </p:spTgt>
                                        </p:tgtEl>
                                        <p:attrNameLst>
                                          <p:attrName>ppt_w</p:attrName>
                                        </p:attrNameLst>
                                      </p:cBhvr>
                                      <p:tavLst>
                                        <p:tav tm="0">
                                          <p:val>
                                            <p:fltVal val="0"/>
                                          </p:val>
                                        </p:tav>
                                        <p:tav tm="100000">
                                          <p:val>
                                            <p:strVal val="#ppt_w"/>
                                          </p:val>
                                        </p:tav>
                                      </p:tavLst>
                                    </p:anim>
                                    <p:anim calcmode="lin" valueType="num">
                                      <p:cBhvr>
                                        <p:cTn id="108" dur="1000" fill="hold"/>
                                        <p:tgtEl>
                                          <p:spTgt spid="5124">
                                            <p:txEl>
                                              <p:pRg st="6" end="6"/>
                                            </p:txEl>
                                          </p:spTgt>
                                        </p:tgtEl>
                                        <p:attrNameLst>
                                          <p:attrName>ppt_h</p:attrName>
                                        </p:attrNameLst>
                                      </p:cBhvr>
                                      <p:tavLst>
                                        <p:tav tm="0">
                                          <p:val>
                                            <p:fltVal val="0"/>
                                          </p:val>
                                        </p:tav>
                                        <p:tav tm="100000">
                                          <p:val>
                                            <p:strVal val="#ppt_h"/>
                                          </p:val>
                                        </p:tav>
                                      </p:tavLst>
                                    </p:anim>
                                    <p:anim calcmode="lin" valueType="num">
                                      <p:cBhvr>
                                        <p:cTn id="109" dur="1000" fill="hold"/>
                                        <p:tgtEl>
                                          <p:spTgt spid="5124">
                                            <p:txEl>
                                              <p:pRg st="6" end="6"/>
                                            </p:txEl>
                                          </p:spTgt>
                                        </p:tgtEl>
                                        <p:attrNameLst>
                                          <p:attrName>style.rotation</p:attrName>
                                        </p:attrNameLst>
                                      </p:cBhvr>
                                      <p:tavLst>
                                        <p:tav tm="0">
                                          <p:val>
                                            <p:fltVal val="90"/>
                                          </p:val>
                                        </p:tav>
                                        <p:tav tm="100000">
                                          <p:val>
                                            <p:fltVal val="0"/>
                                          </p:val>
                                        </p:tav>
                                      </p:tavLst>
                                    </p:anim>
                                    <p:animEffect transition="in" filter="fade">
                                      <p:cBhvr>
                                        <p:cTn id="110" dur="1000"/>
                                        <p:tgtEl>
                                          <p:spTgt spid="5124">
                                            <p:txEl>
                                              <p:pRg st="6" end="6"/>
                                            </p:txEl>
                                          </p:spTgt>
                                        </p:tgtEl>
                                      </p:cBhvr>
                                    </p:animEffect>
                                  </p:childTnLst>
                                </p:cTn>
                              </p:par>
                            </p:childTnLst>
                          </p:cTn>
                        </p:par>
                      </p:childTnLst>
                    </p:cTn>
                  </p:par>
                  <p:par>
                    <p:cTn id="111" fill="hold">
                      <p:stCondLst>
                        <p:cond delay="indefinite"/>
                      </p:stCondLst>
                      <p:childTnLst>
                        <p:par>
                          <p:cTn id="112" fill="hold">
                            <p:stCondLst>
                              <p:cond delay="0"/>
                            </p:stCondLst>
                            <p:childTnLst>
                              <p:par>
                                <p:cTn id="113" presetID="31" presetClass="entr" presetSubtype="0" fill="hold" grpId="0" nodeType="clickEffect">
                                  <p:stCondLst>
                                    <p:cond delay="0"/>
                                  </p:stCondLst>
                                  <p:iterate type="lt">
                                    <p:tmPct val="5000"/>
                                  </p:iterate>
                                  <p:childTnLst>
                                    <p:set>
                                      <p:cBhvr>
                                        <p:cTn id="114" dur="1" fill="hold">
                                          <p:stCondLst>
                                            <p:cond delay="0"/>
                                          </p:stCondLst>
                                        </p:cTn>
                                        <p:tgtEl>
                                          <p:spTgt spid="5124">
                                            <p:txEl>
                                              <p:pRg st="7" end="7"/>
                                            </p:txEl>
                                          </p:spTgt>
                                        </p:tgtEl>
                                        <p:attrNameLst>
                                          <p:attrName>style.visibility</p:attrName>
                                        </p:attrNameLst>
                                      </p:cBhvr>
                                      <p:to>
                                        <p:strVal val="visible"/>
                                      </p:to>
                                    </p:set>
                                    <p:anim calcmode="lin" valueType="num">
                                      <p:cBhvr>
                                        <p:cTn id="115" dur="1000" fill="hold"/>
                                        <p:tgtEl>
                                          <p:spTgt spid="5124">
                                            <p:txEl>
                                              <p:pRg st="7" end="7"/>
                                            </p:txEl>
                                          </p:spTgt>
                                        </p:tgtEl>
                                        <p:attrNameLst>
                                          <p:attrName>ppt_w</p:attrName>
                                        </p:attrNameLst>
                                      </p:cBhvr>
                                      <p:tavLst>
                                        <p:tav tm="0">
                                          <p:val>
                                            <p:fltVal val="0"/>
                                          </p:val>
                                        </p:tav>
                                        <p:tav tm="100000">
                                          <p:val>
                                            <p:strVal val="#ppt_w"/>
                                          </p:val>
                                        </p:tav>
                                      </p:tavLst>
                                    </p:anim>
                                    <p:anim calcmode="lin" valueType="num">
                                      <p:cBhvr>
                                        <p:cTn id="116" dur="1000" fill="hold"/>
                                        <p:tgtEl>
                                          <p:spTgt spid="5124">
                                            <p:txEl>
                                              <p:pRg st="7" end="7"/>
                                            </p:txEl>
                                          </p:spTgt>
                                        </p:tgtEl>
                                        <p:attrNameLst>
                                          <p:attrName>ppt_h</p:attrName>
                                        </p:attrNameLst>
                                      </p:cBhvr>
                                      <p:tavLst>
                                        <p:tav tm="0">
                                          <p:val>
                                            <p:fltVal val="0"/>
                                          </p:val>
                                        </p:tav>
                                        <p:tav tm="100000">
                                          <p:val>
                                            <p:strVal val="#ppt_h"/>
                                          </p:val>
                                        </p:tav>
                                      </p:tavLst>
                                    </p:anim>
                                    <p:anim calcmode="lin" valueType="num">
                                      <p:cBhvr>
                                        <p:cTn id="117" dur="1000" fill="hold"/>
                                        <p:tgtEl>
                                          <p:spTgt spid="5124">
                                            <p:txEl>
                                              <p:pRg st="7" end="7"/>
                                            </p:txEl>
                                          </p:spTgt>
                                        </p:tgtEl>
                                        <p:attrNameLst>
                                          <p:attrName>style.rotation</p:attrName>
                                        </p:attrNameLst>
                                      </p:cBhvr>
                                      <p:tavLst>
                                        <p:tav tm="0">
                                          <p:val>
                                            <p:fltVal val="90"/>
                                          </p:val>
                                        </p:tav>
                                        <p:tav tm="100000">
                                          <p:val>
                                            <p:fltVal val="0"/>
                                          </p:val>
                                        </p:tav>
                                      </p:tavLst>
                                    </p:anim>
                                    <p:animEffect transition="in" filter="fade">
                                      <p:cBhvr>
                                        <p:cTn id="118" dur="1000"/>
                                        <p:tgtEl>
                                          <p:spTgt spid="5124">
                                            <p:txEl>
                                              <p:pRg st="7" end="7"/>
                                            </p:txEl>
                                          </p:spTgt>
                                        </p:tgtEl>
                                      </p:cBhvr>
                                    </p:animEffect>
                                  </p:childTnLst>
                                </p:cTn>
                              </p:par>
                              <p:par>
                                <p:cTn id="119" presetID="31" presetClass="entr" presetSubtype="0" fill="hold" grpId="0" nodeType="withEffect">
                                  <p:stCondLst>
                                    <p:cond delay="0"/>
                                  </p:stCondLst>
                                  <p:iterate type="lt">
                                    <p:tmPct val="5000"/>
                                  </p:iterate>
                                  <p:childTnLst>
                                    <p:set>
                                      <p:cBhvr>
                                        <p:cTn id="120" dur="1" fill="hold">
                                          <p:stCondLst>
                                            <p:cond delay="0"/>
                                          </p:stCondLst>
                                        </p:cTn>
                                        <p:tgtEl>
                                          <p:spTgt spid="5124">
                                            <p:txEl>
                                              <p:pRg st="8" end="8"/>
                                            </p:txEl>
                                          </p:spTgt>
                                        </p:tgtEl>
                                        <p:attrNameLst>
                                          <p:attrName>style.visibility</p:attrName>
                                        </p:attrNameLst>
                                      </p:cBhvr>
                                      <p:to>
                                        <p:strVal val="visible"/>
                                      </p:to>
                                    </p:set>
                                    <p:anim calcmode="lin" valueType="num">
                                      <p:cBhvr>
                                        <p:cTn id="121" dur="1000" fill="hold"/>
                                        <p:tgtEl>
                                          <p:spTgt spid="5124">
                                            <p:txEl>
                                              <p:pRg st="8" end="8"/>
                                            </p:txEl>
                                          </p:spTgt>
                                        </p:tgtEl>
                                        <p:attrNameLst>
                                          <p:attrName>ppt_w</p:attrName>
                                        </p:attrNameLst>
                                      </p:cBhvr>
                                      <p:tavLst>
                                        <p:tav tm="0">
                                          <p:val>
                                            <p:fltVal val="0"/>
                                          </p:val>
                                        </p:tav>
                                        <p:tav tm="100000">
                                          <p:val>
                                            <p:strVal val="#ppt_w"/>
                                          </p:val>
                                        </p:tav>
                                      </p:tavLst>
                                    </p:anim>
                                    <p:anim calcmode="lin" valueType="num">
                                      <p:cBhvr>
                                        <p:cTn id="122" dur="1000" fill="hold"/>
                                        <p:tgtEl>
                                          <p:spTgt spid="5124">
                                            <p:txEl>
                                              <p:pRg st="8" end="8"/>
                                            </p:txEl>
                                          </p:spTgt>
                                        </p:tgtEl>
                                        <p:attrNameLst>
                                          <p:attrName>ppt_h</p:attrName>
                                        </p:attrNameLst>
                                      </p:cBhvr>
                                      <p:tavLst>
                                        <p:tav tm="0">
                                          <p:val>
                                            <p:fltVal val="0"/>
                                          </p:val>
                                        </p:tav>
                                        <p:tav tm="100000">
                                          <p:val>
                                            <p:strVal val="#ppt_h"/>
                                          </p:val>
                                        </p:tav>
                                      </p:tavLst>
                                    </p:anim>
                                    <p:anim calcmode="lin" valueType="num">
                                      <p:cBhvr>
                                        <p:cTn id="123" dur="1000" fill="hold"/>
                                        <p:tgtEl>
                                          <p:spTgt spid="5124">
                                            <p:txEl>
                                              <p:pRg st="8" end="8"/>
                                            </p:txEl>
                                          </p:spTgt>
                                        </p:tgtEl>
                                        <p:attrNameLst>
                                          <p:attrName>style.rotation</p:attrName>
                                        </p:attrNameLst>
                                      </p:cBhvr>
                                      <p:tavLst>
                                        <p:tav tm="0">
                                          <p:val>
                                            <p:fltVal val="90"/>
                                          </p:val>
                                        </p:tav>
                                        <p:tav tm="100000">
                                          <p:val>
                                            <p:fltVal val="0"/>
                                          </p:val>
                                        </p:tav>
                                      </p:tavLst>
                                    </p:anim>
                                    <p:animEffect transition="in" filter="fade">
                                      <p:cBhvr>
                                        <p:cTn id="124" dur="1000"/>
                                        <p:tgtEl>
                                          <p:spTgt spid="5124">
                                            <p:txEl>
                                              <p:pRg st="8" end="8"/>
                                            </p:txEl>
                                          </p:spTgt>
                                        </p:tgtEl>
                                      </p:cBhvr>
                                    </p:animEffect>
                                  </p:childTnLst>
                                </p:cTn>
                              </p:par>
                              <p:par>
                                <p:cTn id="125" presetID="31" presetClass="entr" presetSubtype="0" fill="hold" grpId="0" nodeType="withEffect">
                                  <p:stCondLst>
                                    <p:cond delay="0"/>
                                  </p:stCondLst>
                                  <p:iterate type="lt">
                                    <p:tmPct val="5000"/>
                                  </p:iterate>
                                  <p:childTnLst>
                                    <p:set>
                                      <p:cBhvr>
                                        <p:cTn id="126" dur="1" fill="hold">
                                          <p:stCondLst>
                                            <p:cond delay="0"/>
                                          </p:stCondLst>
                                        </p:cTn>
                                        <p:tgtEl>
                                          <p:spTgt spid="5124">
                                            <p:txEl>
                                              <p:pRg st="9" end="9"/>
                                            </p:txEl>
                                          </p:spTgt>
                                        </p:tgtEl>
                                        <p:attrNameLst>
                                          <p:attrName>style.visibility</p:attrName>
                                        </p:attrNameLst>
                                      </p:cBhvr>
                                      <p:to>
                                        <p:strVal val="visible"/>
                                      </p:to>
                                    </p:set>
                                    <p:anim calcmode="lin" valueType="num">
                                      <p:cBhvr>
                                        <p:cTn id="127" dur="1000" fill="hold"/>
                                        <p:tgtEl>
                                          <p:spTgt spid="5124">
                                            <p:txEl>
                                              <p:pRg st="9" end="9"/>
                                            </p:txEl>
                                          </p:spTgt>
                                        </p:tgtEl>
                                        <p:attrNameLst>
                                          <p:attrName>ppt_w</p:attrName>
                                        </p:attrNameLst>
                                      </p:cBhvr>
                                      <p:tavLst>
                                        <p:tav tm="0">
                                          <p:val>
                                            <p:fltVal val="0"/>
                                          </p:val>
                                        </p:tav>
                                        <p:tav tm="100000">
                                          <p:val>
                                            <p:strVal val="#ppt_w"/>
                                          </p:val>
                                        </p:tav>
                                      </p:tavLst>
                                    </p:anim>
                                    <p:anim calcmode="lin" valueType="num">
                                      <p:cBhvr>
                                        <p:cTn id="128" dur="1000" fill="hold"/>
                                        <p:tgtEl>
                                          <p:spTgt spid="5124">
                                            <p:txEl>
                                              <p:pRg st="9" end="9"/>
                                            </p:txEl>
                                          </p:spTgt>
                                        </p:tgtEl>
                                        <p:attrNameLst>
                                          <p:attrName>ppt_h</p:attrName>
                                        </p:attrNameLst>
                                      </p:cBhvr>
                                      <p:tavLst>
                                        <p:tav tm="0">
                                          <p:val>
                                            <p:fltVal val="0"/>
                                          </p:val>
                                        </p:tav>
                                        <p:tav tm="100000">
                                          <p:val>
                                            <p:strVal val="#ppt_h"/>
                                          </p:val>
                                        </p:tav>
                                      </p:tavLst>
                                    </p:anim>
                                    <p:anim calcmode="lin" valueType="num">
                                      <p:cBhvr>
                                        <p:cTn id="129" dur="1000" fill="hold"/>
                                        <p:tgtEl>
                                          <p:spTgt spid="5124">
                                            <p:txEl>
                                              <p:pRg st="9" end="9"/>
                                            </p:txEl>
                                          </p:spTgt>
                                        </p:tgtEl>
                                        <p:attrNameLst>
                                          <p:attrName>style.rotation</p:attrName>
                                        </p:attrNameLst>
                                      </p:cBhvr>
                                      <p:tavLst>
                                        <p:tav tm="0">
                                          <p:val>
                                            <p:fltVal val="90"/>
                                          </p:val>
                                        </p:tav>
                                        <p:tav tm="100000">
                                          <p:val>
                                            <p:fltVal val="0"/>
                                          </p:val>
                                        </p:tav>
                                      </p:tavLst>
                                    </p:anim>
                                    <p:animEffect transition="in" filter="fade">
                                      <p:cBhvr>
                                        <p:cTn id="130" dur="1000"/>
                                        <p:tgtEl>
                                          <p:spTgt spid="5124">
                                            <p:txEl>
                                              <p:pRg st="9" end="9"/>
                                            </p:txEl>
                                          </p:spTgt>
                                        </p:tgtEl>
                                      </p:cBhvr>
                                    </p:animEffect>
                                  </p:childTnLst>
                                </p:cTn>
                              </p:par>
                              <p:par>
                                <p:cTn id="131" presetID="31" presetClass="entr" presetSubtype="0" fill="hold" grpId="0" nodeType="withEffect">
                                  <p:stCondLst>
                                    <p:cond delay="0"/>
                                  </p:stCondLst>
                                  <p:iterate type="lt">
                                    <p:tmPct val="5000"/>
                                  </p:iterate>
                                  <p:childTnLst>
                                    <p:set>
                                      <p:cBhvr>
                                        <p:cTn id="132" dur="1" fill="hold">
                                          <p:stCondLst>
                                            <p:cond delay="0"/>
                                          </p:stCondLst>
                                        </p:cTn>
                                        <p:tgtEl>
                                          <p:spTgt spid="5124">
                                            <p:txEl>
                                              <p:pRg st="10" end="10"/>
                                            </p:txEl>
                                          </p:spTgt>
                                        </p:tgtEl>
                                        <p:attrNameLst>
                                          <p:attrName>style.visibility</p:attrName>
                                        </p:attrNameLst>
                                      </p:cBhvr>
                                      <p:to>
                                        <p:strVal val="visible"/>
                                      </p:to>
                                    </p:set>
                                    <p:anim calcmode="lin" valueType="num">
                                      <p:cBhvr>
                                        <p:cTn id="133" dur="1000" fill="hold"/>
                                        <p:tgtEl>
                                          <p:spTgt spid="5124">
                                            <p:txEl>
                                              <p:pRg st="10" end="10"/>
                                            </p:txEl>
                                          </p:spTgt>
                                        </p:tgtEl>
                                        <p:attrNameLst>
                                          <p:attrName>ppt_w</p:attrName>
                                        </p:attrNameLst>
                                      </p:cBhvr>
                                      <p:tavLst>
                                        <p:tav tm="0">
                                          <p:val>
                                            <p:fltVal val="0"/>
                                          </p:val>
                                        </p:tav>
                                        <p:tav tm="100000">
                                          <p:val>
                                            <p:strVal val="#ppt_w"/>
                                          </p:val>
                                        </p:tav>
                                      </p:tavLst>
                                    </p:anim>
                                    <p:anim calcmode="lin" valueType="num">
                                      <p:cBhvr>
                                        <p:cTn id="134" dur="1000" fill="hold"/>
                                        <p:tgtEl>
                                          <p:spTgt spid="5124">
                                            <p:txEl>
                                              <p:pRg st="10" end="10"/>
                                            </p:txEl>
                                          </p:spTgt>
                                        </p:tgtEl>
                                        <p:attrNameLst>
                                          <p:attrName>ppt_h</p:attrName>
                                        </p:attrNameLst>
                                      </p:cBhvr>
                                      <p:tavLst>
                                        <p:tav tm="0">
                                          <p:val>
                                            <p:fltVal val="0"/>
                                          </p:val>
                                        </p:tav>
                                        <p:tav tm="100000">
                                          <p:val>
                                            <p:strVal val="#ppt_h"/>
                                          </p:val>
                                        </p:tav>
                                      </p:tavLst>
                                    </p:anim>
                                    <p:anim calcmode="lin" valueType="num">
                                      <p:cBhvr>
                                        <p:cTn id="135" dur="1000" fill="hold"/>
                                        <p:tgtEl>
                                          <p:spTgt spid="5124">
                                            <p:txEl>
                                              <p:pRg st="10" end="10"/>
                                            </p:txEl>
                                          </p:spTgt>
                                        </p:tgtEl>
                                        <p:attrNameLst>
                                          <p:attrName>style.rotation</p:attrName>
                                        </p:attrNameLst>
                                      </p:cBhvr>
                                      <p:tavLst>
                                        <p:tav tm="0">
                                          <p:val>
                                            <p:fltVal val="90"/>
                                          </p:val>
                                        </p:tav>
                                        <p:tav tm="100000">
                                          <p:val>
                                            <p:fltVal val="0"/>
                                          </p:val>
                                        </p:tav>
                                      </p:tavLst>
                                    </p:anim>
                                    <p:animEffect transition="in" filter="fade">
                                      <p:cBhvr>
                                        <p:cTn id="136" dur="1000"/>
                                        <p:tgtEl>
                                          <p:spTgt spid="512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GB" dirty="0" smtClean="0"/>
              <a:t>Understanding development...</a:t>
            </a:r>
            <a:endParaRPr lang="en-GB" dirty="0"/>
          </a:p>
        </p:txBody>
      </p:sp>
      <p:sp>
        <p:nvSpPr>
          <p:cNvPr id="3" name="Content Placeholder 2"/>
          <p:cNvSpPr>
            <a:spLocks noGrp="1"/>
          </p:cNvSpPr>
          <p:nvPr>
            <p:ph idx="1"/>
          </p:nvPr>
        </p:nvSpPr>
        <p:spPr>
          <a:xfrm>
            <a:off x="323528" y="1196752"/>
            <a:ext cx="8496944" cy="5328592"/>
          </a:xfrm>
        </p:spPr>
        <p:txBody>
          <a:bodyPr/>
          <a:lstStyle/>
          <a:p>
            <a:r>
              <a:rPr lang="en-GB" dirty="0" smtClean="0"/>
              <a:t>We are more than what we consume...</a:t>
            </a:r>
          </a:p>
          <a:p>
            <a:r>
              <a:rPr lang="en-GB" dirty="0" smtClean="0"/>
              <a:t>Scepticism on models and indicators</a:t>
            </a:r>
          </a:p>
          <a:p>
            <a:r>
              <a:rPr lang="en-GB" dirty="0" smtClean="0"/>
              <a:t>The strait jacket of development and growth</a:t>
            </a:r>
          </a:p>
          <a:p>
            <a:r>
              <a:rPr lang="en-GB" dirty="0" smtClean="0"/>
              <a:t>Mainstreaming “more is  better”</a:t>
            </a:r>
          </a:p>
          <a:p>
            <a:pPr algn="ctr">
              <a:buNone/>
            </a:pPr>
            <a:r>
              <a:rPr lang="en-GB" sz="4400" dirty="0" smtClean="0">
                <a:solidFill>
                  <a:srgbClr val="C00000"/>
                </a:solidFill>
              </a:rPr>
              <a:t>When is enough, enough?</a:t>
            </a:r>
          </a:p>
          <a:p>
            <a:r>
              <a:rPr lang="en-GB" dirty="0" smtClean="0"/>
              <a:t>Towards the notion of sufficiency</a:t>
            </a:r>
          </a:p>
          <a:p>
            <a:r>
              <a:rPr lang="en-GB" dirty="0" smtClean="0"/>
              <a:t>Towards a new understanding of economic growth..going  local...</a:t>
            </a:r>
          </a:p>
          <a:p>
            <a:endParaRPr lang="en-GB" dirty="0" smtClean="0"/>
          </a:p>
          <a:p>
            <a:endParaRPr lang="en-GB"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290">
                                          <p:stCondLst>
                                            <p:cond delay="0"/>
                                          </p:stCondLst>
                                        </p:cTn>
                                        <p:tgtEl>
                                          <p:spTgt spid="3">
                                            <p:txEl>
                                              <p:pRg st="2" end="2"/>
                                            </p:txEl>
                                          </p:spTgt>
                                        </p:tgtEl>
                                      </p:cBhvr>
                                    </p:animEffect>
                                    <p:anim calcmode="lin" valueType="num">
                                      <p:cBhvr>
                                        <p:cTn id="44"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13">
                                          <p:stCondLst>
                                            <p:cond delay="325"/>
                                          </p:stCondLst>
                                        </p:cTn>
                                        <p:tgtEl>
                                          <p:spTgt spid="3">
                                            <p:txEl>
                                              <p:pRg st="2" end="2"/>
                                            </p:txEl>
                                          </p:spTgt>
                                        </p:tgtEl>
                                      </p:cBhvr>
                                      <p:to x="100000" y="60000"/>
                                    </p:animScale>
                                    <p:animScale>
                                      <p:cBhvr>
                                        <p:cTn id="50" dur="83" decel="50000">
                                          <p:stCondLst>
                                            <p:cond delay="338"/>
                                          </p:stCondLst>
                                        </p:cTn>
                                        <p:tgtEl>
                                          <p:spTgt spid="3">
                                            <p:txEl>
                                              <p:pRg st="2" end="2"/>
                                            </p:txEl>
                                          </p:spTgt>
                                        </p:tgtEl>
                                      </p:cBhvr>
                                      <p:to x="100000" y="100000"/>
                                    </p:animScale>
                                    <p:animScale>
                                      <p:cBhvr>
                                        <p:cTn id="51" dur="13">
                                          <p:stCondLst>
                                            <p:cond delay="656"/>
                                          </p:stCondLst>
                                        </p:cTn>
                                        <p:tgtEl>
                                          <p:spTgt spid="3">
                                            <p:txEl>
                                              <p:pRg st="2" end="2"/>
                                            </p:txEl>
                                          </p:spTgt>
                                        </p:tgtEl>
                                      </p:cBhvr>
                                      <p:to x="100000" y="80000"/>
                                    </p:animScale>
                                    <p:animScale>
                                      <p:cBhvr>
                                        <p:cTn id="52" dur="83" decel="50000">
                                          <p:stCondLst>
                                            <p:cond delay="669"/>
                                          </p:stCondLst>
                                        </p:cTn>
                                        <p:tgtEl>
                                          <p:spTgt spid="3">
                                            <p:txEl>
                                              <p:pRg st="2" end="2"/>
                                            </p:txEl>
                                          </p:spTgt>
                                        </p:tgtEl>
                                      </p:cBhvr>
                                      <p:to x="100000" y="100000"/>
                                    </p:animScale>
                                    <p:animScale>
                                      <p:cBhvr>
                                        <p:cTn id="53" dur="13">
                                          <p:stCondLst>
                                            <p:cond delay="821"/>
                                          </p:stCondLst>
                                        </p:cTn>
                                        <p:tgtEl>
                                          <p:spTgt spid="3">
                                            <p:txEl>
                                              <p:pRg st="2" end="2"/>
                                            </p:txEl>
                                          </p:spTgt>
                                        </p:tgtEl>
                                      </p:cBhvr>
                                      <p:to x="100000" y="90000"/>
                                    </p:animScale>
                                    <p:animScale>
                                      <p:cBhvr>
                                        <p:cTn id="54" dur="83" decel="50000">
                                          <p:stCondLst>
                                            <p:cond delay="834"/>
                                          </p:stCondLst>
                                        </p:cTn>
                                        <p:tgtEl>
                                          <p:spTgt spid="3">
                                            <p:txEl>
                                              <p:pRg st="2" end="2"/>
                                            </p:txEl>
                                          </p:spTgt>
                                        </p:tgtEl>
                                      </p:cBhvr>
                                      <p:to x="100000" y="100000"/>
                                    </p:animScale>
                                    <p:animScale>
                                      <p:cBhvr>
                                        <p:cTn id="55" dur="13">
                                          <p:stCondLst>
                                            <p:cond delay="904"/>
                                          </p:stCondLst>
                                        </p:cTn>
                                        <p:tgtEl>
                                          <p:spTgt spid="3">
                                            <p:txEl>
                                              <p:pRg st="2" end="2"/>
                                            </p:txEl>
                                          </p:spTgt>
                                        </p:tgtEl>
                                      </p:cBhvr>
                                      <p:to x="100000" y="95000"/>
                                    </p:animScale>
                                    <p:animScale>
                                      <p:cBhvr>
                                        <p:cTn id="56" dur="83" decel="50000">
                                          <p:stCondLst>
                                            <p:cond delay="917"/>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290">
                                          <p:stCondLst>
                                            <p:cond delay="0"/>
                                          </p:stCondLst>
                                        </p:cTn>
                                        <p:tgtEl>
                                          <p:spTgt spid="3">
                                            <p:txEl>
                                              <p:pRg st="3" end="3"/>
                                            </p:txEl>
                                          </p:spTgt>
                                        </p:tgtEl>
                                      </p:cBhvr>
                                    </p:animEffect>
                                    <p:anim calcmode="lin" valueType="num">
                                      <p:cBhvr>
                                        <p:cTn id="62"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13">
                                          <p:stCondLst>
                                            <p:cond delay="325"/>
                                          </p:stCondLst>
                                        </p:cTn>
                                        <p:tgtEl>
                                          <p:spTgt spid="3">
                                            <p:txEl>
                                              <p:pRg st="3" end="3"/>
                                            </p:txEl>
                                          </p:spTgt>
                                        </p:tgtEl>
                                      </p:cBhvr>
                                      <p:to x="100000" y="60000"/>
                                    </p:animScale>
                                    <p:animScale>
                                      <p:cBhvr>
                                        <p:cTn id="68" dur="83" decel="50000">
                                          <p:stCondLst>
                                            <p:cond delay="338"/>
                                          </p:stCondLst>
                                        </p:cTn>
                                        <p:tgtEl>
                                          <p:spTgt spid="3">
                                            <p:txEl>
                                              <p:pRg st="3" end="3"/>
                                            </p:txEl>
                                          </p:spTgt>
                                        </p:tgtEl>
                                      </p:cBhvr>
                                      <p:to x="100000" y="100000"/>
                                    </p:animScale>
                                    <p:animScale>
                                      <p:cBhvr>
                                        <p:cTn id="69" dur="13">
                                          <p:stCondLst>
                                            <p:cond delay="656"/>
                                          </p:stCondLst>
                                        </p:cTn>
                                        <p:tgtEl>
                                          <p:spTgt spid="3">
                                            <p:txEl>
                                              <p:pRg st="3" end="3"/>
                                            </p:txEl>
                                          </p:spTgt>
                                        </p:tgtEl>
                                      </p:cBhvr>
                                      <p:to x="100000" y="80000"/>
                                    </p:animScale>
                                    <p:animScale>
                                      <p:cBhvr>
                                        <p:cTn id="70" dur="83" decel="50000">
                                          <p:stCondLst>
                                            <p:cond delay="669"/>
                                          </p:stCondLst>
                                        </p:cTn>
                                        <p:tgtEl>
                                          <p:spTgt spid="3">
                                            <p:txEl>
                                              <p:pRg st="3" end="3"/>
                                            </p:txEl>
                                          </p:spTgt>
                                        </p:tgtEl>
                                      </p:cBhvr>
                                      <p:to x="100000" y="100000"/>
                                    </p:animScale>
                                    <p:animScale>
                                      <p:cBhvr>
                                        <p:cTn id="71" dur="13">
                                          <p:stCondLst>
                                            <p:cond delay="821"/>
                                          </p:stCondLst>
                                        </p:cTn>
                                        <p:tgtEl>
                                          <p:spTgt spid="3">
                                            <p:txEl>
                                              <p:pRg st="3" end="3"/>
                                            </p:txEl>
                                          </p:spTgt>
                                        </p:tgtEl>
                                      </p:cBhvr>
                                      <p:to x="100000" y="90000"/>
                                    </p:animScale>
                                    <p:animScale>
                                      <p:cBhvr>
                                        <p:cTn id="72" dur="83" decel="50000">
                                          <p:stCondLst>
                                            <p:cond delay="834"/>
                                          </p:stCondLst>
                                        </p:cTn>
                                        <p:tgtEl>
                                          <p:spTgt spid="3">
                                            <p:txEl>
                                              <p:pRg st="3" end="3"/>
                                            </p:txEl>
                                          </p:spTgt>
                                        </p:tgtEl>
                                      </p:cBhvr>
                                      <p:to x="100000" y="100000"/>
                                    </p:animScale>
                                    <p:animScale>
                                      <p:cBhvr>
                                        <p:cTn id="73" dur="13">
                                          <p:stCondLst>
                                            <p:cond delay="904"/>
                                          </p:stCondLst>
                                        </p:cTn>
                                        <p:tgtEl>
                                          <p:spTgt spid="3">
                                            <p:txEl>
                                              <p:pRg st="3" end="3"/>
                                            </p:txEl>
                                          </p:spTgt>
                                        </p:tgtEl>
                                      </p:cBhvr>
                                      <p:to x="100000" y="95000"/>
                                    </p:animScale>
                                    <p:animScale>
                                      <p:cBhvr>
                                        <p:cTn id="74" dur="83" decel="50000">
                                          <p:stCondLst>
                                            <p:cond delay="917"/>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290">
                                          <p:stCondLst>
                                            <p:cond delay="0"/>
                                          </p:stCondLst>
                                        </p:cTn>
                                        <p:tgtEl>
                                          <p:spTgt spid="3">
                                            <p:txEl>
                                              <p:pRg st="4" end="4"/>
                                            </p:txEl>
                                          </p:spTgt>
                                        </p:tgtEl>
                                      </p:cBhvr>
                                    </p:animEffect>
                                    <p:anim calcmode="lin" valueType="num">
                                      <p:cBhvr>
                                        <p:cTn id="80"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13">
                                          <p:stCondLst>
                                            <p:cond delay="325"/>
                                          </p:stCondLst>
                                        </p:cTn>
                                        <p:tgtEl>
                                          <p:spTgt spid="3">
                                            <p:txEl>
                                              <p:pRg st="4" end="4"/>
                                            </p:txEl>
                                          </p:spTgt>
                                        </p:tgtEl>
                                      </p:cBhvr>
                                      <p:to x="100000" y="60000"/>
                                    </p:animScale>
                                    <p:animScale>
                                      <p:cBhvr>
                                        <p:cTn id="86" dur="83" decel="50000">
                                          <p:stCondLst>
                                            <p:cond delay="338"/>
                                          </p:stCondLst>
                                        </p:cTn>
                                        <p:tgtEl>
                                          <p:spTgt spid="3">
                                            <p:txEl>
                                              <p:pRg st="4" end="4"/>
                                            </p:txEl>
                                          </p:spTgt>
                                        </p:tgtEl>
                                      </p:cBhvr>
                                      <p:to x="100000" y="100000"/>
                                    </p:animScale>
                                    <p:animScale>
                                      <p:cBhvr>
                                        <p:cTn id="87" dur="13">
                                          <p:stCondLst>
                                            <p:cond delay="656"/>
                                          </p:stCondLst>
                                        </p:cTn>
                                        <p:tgtEl>
                                          <p:spTgt spid="3">
                                            <p:txEl>
                                              <p:pRg st="4" end="4"/>
                                            </p:txEl>
                                          </p:spTgt>
                                        </p:tgtEl>
                                      </p:cBhvr>
                                      <p:to x="100000" y="80000"/>
                                    </p:animScale>
                                    <p:animScale>
                                      <p:cBhvr>
                                        <p:cTn id="88" dur="83" decel="50000">
                                          <p:stCondLst>
                                            <p:cond delay="669"/>
                                          </p:stCondLst>
                                        </p:cTn>
                                        <p:tgtEl>
                                          <p:spTgt spid="3">
                                            <p:txEl>
                                              <p:pRg st="4" end="4"/>
                                            </p:txEl>
                                          </p:spTgt>
                                        </p:tgtEl>
                                      </p:cBhvr>
                                      <p:to x="100000" y="100000"/>
                                    </p:animScale>
                                    <p:animScale>
                                      <p:cBhvr>
                                        <p:cTn id="89" dur="13">
                                          <p:stCondLst>
                                            <p:cond delay="821"/>
                                          </p:stCondLst>
                                        </p:cTn>
                                        <p:tgtEl>
                                          <p:spTgt spid="3">
                                            <p:txEl>
                                              <p:pRg st="4" end="4"/>
                                            </p:txEl>
                                          </p:spTgt>
                                        </p:tgtEl>
                                      </p:cBhvr>
                                      <p:to x="100000" y="90000"/>
                                    </p:animScale>
                                    <p:animScale>
                                      <p:cBhvr>
                                        <p:cTn id="90" dur="83" decel="50000">
                                          <p:stCondLst>
                                            <p:cond delay="834"/>
                                          </p:stCondLst>
                                        </p:cTn>
                                        <p:tgtEl>
                                          <p:spTgt spid="3">
                                            <p:txEl>
                                              <p:pRg st="4" end="4"/>
                                            </p:txEl>
                                          </p:spTgt>
                                        </p:tgtEl>
                                      </p:cBhvr>
                                      <p:to x="100000" y="100000"/>
                                    </p:animScale>
                                    <p:animScale>
                                      <p:cBhvr>
                                        <p:cTn id="91" dur="13">
                                          <p:stCondLst>
                                            <p:cond delay="904"/>
                                          </p:stCondLst>
                                        </p:cTn>
                                        <p:tgtEl>
                                          <p:spTgt spid="3">
                                            <p:txEl>
                                              <p:pRg st="4" end="4"/>
                                            </p:txEl>
                                          </p:spTgt>
                                        </p:tgtEl>
                                      </p:cBhvr>
                                      <p:to x="100000" y="95000"/>
                                    </p:animScale>
                                    <p:animScale>
                                      <p:cBhvr>
                                        <p:cTn id="92" dur="83" decel="50000">
                                          <p:stCondLst>
                                            <p:cond delay="917"/>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290">
                                          <p:stCondLst>
                                            <p:cond delay="0"/>
                                          </p:stCondLst>
                                        </p:cTn>
                                        <p:tgtEl>
                                          <p:spTgt spid="3">
                                            <p:txEl>
                                              <p:pRg st="5" end="5"/>
                                            </p:txEl>
                                          </p:spTgt>
                                        </p:tgtEl>
                                      </p:cBhvr>
                                    </p:animEffect>
                                    <p:anim calcmode="lin" valueType="num">
                                      <p:cBhvr>
                                        <p:cTn id="98" dur="911"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332"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332" tmFilter="0, 0; 0.125,0.2665; 0.25,0.4; 0.375,0.465; 0.5,0.5;  0.625,0.535; 0.75,0.6; 0.875,0.7335; 1,1">
                                          <p:stCondLst>
                                            <p:cond delay="332"/>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166" tmFilter="0, 0; 0.125,0.2665; 0.25,0.4; 0.375,0.465; 0.5,0.5;  0.625,0.535; 0.75,0.6; 0.875,0.7335; 1,1">
                                          <p:stCondLst>
                                            <p:cond delay="662"/>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82" tmFilter="0, 0; 0.125,0.2665; 0.25,0.4; 0.375,0.465; 0.5,0.5;  0.625,0.535; 0.75,0.6; 0.875,0.7335; 1,1">
                                          <p:stCondLst>
                                            <p:cond delay="828"/>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13">
                                          <p:stCondLst>
                                            <p:cond delay="325"/>
                                          </p:stCondLst>
                                        </p:cTn>
                                        <p:tgtEl>
                                          <p:spTgt spid="3">
                                            <p:txEl>
                                              <p:pRg st="5" end="5"/>
                                            </p:txEl>
                                          </p:spTgt>
                                        </p:tgtEl>
                                      </p:cBhvr>
                                      <p:to x="100000" y="60000"/>
                                    </p:animScale>
                                    <p:animScale>
                                      <p:cBhvr>
                                        <p:cTn id="104" dur="83" decel="50000">
                                          <p:stCondLst>
                                            <p:cond delay="338"/>
                                          </p:stCondLst>
                                        </p:cTn>
                                        <p:tgtEl>
                                          <p:spTgt spid="3">
                                            <p:txEl>
                                              <p:pRg st="5" end="5"/>
                                            </p:txEl>
                                          </p:spTgt>
                                        </p:tgtEl>
                                      </p:cBhvr>
                                      <p:to x="100000" y="100000"/>
                                    </p:animScale>
                                    <p:animScale>
                                      <p:cBhvr>
                                        <p:cTn id="105" dur="13">
                                          <p:stCondLst>
                                            <p:cond delay="656"/>
                                          </p:stCondLst>
                                        </p:cTn>
                                        <p:tgtEl>
                                          <p:spTgt spid="3">
                                            <p:txEl>
                                              <p:pRg st="5" end="5"/>
                                            </p:txEl>
                                          </p:spTgt>
                                        </p:tgtEl>
                                      </p:cBhvr>
                                      <p:to x="100000" y="80000"/>
                                    </p:animScale>
                                    <p:animScale>
                                      <p:cBhvr>
                                        <p:cTn id="106" dur="83" decel="50000">
                                          <p:stCondLst>
                                            <p:cond delay="669"/>
                                          </p:stCondLst>
                                        </p:cTn>
                                        <p:tgtEl>
                                          <p:spTgt spid="3">
                                            <p:txEl>
                                              <p:pRg st="5" end="5"/>
                                            </p:txEl>
                                          </p:spTgt>
                                        </p:tgtEl>
                                      </p:cBhvr>
                                      <p:to x="100000" y="100000"/>
                                    </p:animScale>
                                    <p:animScale>
                                      <p:cBhvr>
                                        <p:cTn id="107" dur="13">
                                          <p:stCondLst>
                                            <p:cond delay="821"/>
                                          </p:stCondLst>
                                        </p:cTn>
                                        <p:tgtEl>
                                          <p:spTgt spid="3">
                                            <p:txEl>
                                              <p:pRg st="5" end="5"/>
                                            </p:txEl>
                                          </p:spTgt>
                                        </p:tgtEl>
                                      </p:cBhvr>
                                      <p:to x="100000" y="90000"/>
                                    </p:animScale>
                                    <p:animScale>
                                      <p:cBhvr>
                                        <p:cTn id="108" dur="83" decel="50000">
                                          <p:stCondLst>
                                            <p:cond delay="834"/>
                                          </p:stCondLst>
                                        </p:cTn>
                                        <p:tgtEl>
                                          <p:spTgt spid="3">
                                            <p:txEl>
                                              <p:pRg st="5" end="5"/>
                                            </p:txEl>
                                          </p:spTgt>
                                        </p:tgtEl>
                                      </p:cBhvr>
                                      <p:to x="100000" y="100000"/>
                                    </p:animScale>
                                    <p:animScale>
                                      <p:cBhvr>
                                        <p:cTn id="109" dur="13">
                                          <p:stCondLst>
                                            <p:cond delay="904"/>
                                          </p:stCondLst>
                                        </p:cTn>
                                        <p:tgtEl>
                                          <p:spTgt spid="3">
                                            <p:txEl>
                                              <p:pRg st="5" end="5"/>
                                            </p:txEl>
                                          </p:spTgt>
                                        </p:tgtEl>
                                      </p:cBhvr>
                                      <p:to x="100000" y="95000"/>
                                    </p:animScale>
                                    <p:animScale>
                                      <p:cBhvr>
                                        <p:cTn id="110" dur="83" decel="50000">
                                          <p:stCondLst>
                                            <p:cond delay="917"/>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290">
                                          <p:stCondLst>
                                            <p:cond delay="0"/>
                                          </p:stCondLst>
                                        </p:cTn>
                                        <p:tgtEl>
                                          <p:spTgt spid="3">
                                            <p:txEl>
                                              <p:pRg st="6" end="6"/>
                                            </p:txEl>
                                          </p:spTgt>
                                        </p:tgtEl>
                                      </p:cBhvr>
                                    </p:animEffect>
                                    <p:anim calcmode="lin" valueType="num">
                                      <p:cBhvr>
                                        <p:cTn id="116" dur="911"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332"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332" tmFilter="0, 0; 0.125,0.2665; 0.25,0.4; 0.375,0.465; 0.5,0.5;  0.625,0.535; 0.75,0.6; 0.875,0.7335; 1,1">
                                          <p:stCondLst>
                                            <p:cond delay="332"/>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166" tmFilter="0, 0; 0.125,0.2665; 0.25,0.4; 0.375,0.465; 0.5,0.5;  0.625,0.535; 0.75,0.6; 0.875,0.7335; 1,1">
                                          <p:stCondLst>
                                            <p:cond delay="662"/>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82" tmFilter="0, 0; 0.125,0.2665; 0.25,0.4; 0.375,0.465; 0.5,0.5;  0.625,0.535; 0.75,0.6; 0.875,0.7335; 1,1">
                                          <p:stCondLst>
                                            <p:cond delay="828"/>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13">
                                          <p:stCondLst>
                                            <p:cond delay="325"/>
                                          </p:stCondLst>
                                        </p:cTn>
                                        <p:tgtEl>
                                          <p:spTgt spid="3">
                                            <p:txEl>
                                              <p:pRg st="6" end="6"/>
                                            </p:txEl>
                                          </p:spTgt>
                                        </p:tgtEl>
                                      </p:cBhvr>
                                      <p:to x="100000" y="60000"/>
                                    </p:animScale>
                                    <p:animScale>
                                      <p:cBhvr>
                                        <p:cTn id="122" dur="83" decel="50000">
                                          <p:stCondLst>
                                            <p:cond delay="338"/>
                                          </p:stCondLst>
                                        </p:cTn>
                                        <p:tgtEl>
                                          <p:spTgt spid="3">
                                            <p:txEl>
                                              <p:pRg st="6" end="6"/>
                                            </p:txEl>
                                          </p:spTgt>
                                        </p:tgtEl>
                                      </p:cBhvr>
                                      <p:to x="100000" y="100000"/>
                                    </p:animScale>
                                    <p:animScale>
                                      <p:cBhvr>
                                        <p:cTn id="123" dur="13">
                                          <p:stCondLst>
                                            <p:cond delay="656"/>
                                          </p:stCondLst>
                                        </p:cTn>
                                        <p:tgtEl>
                                          <p:spTgt spid="3">
                                            <p:txEl>
                                              <p:pRg st="6" end="6"/>
                                            </p:txEl>
                                          </p:spTgt>
                                        </p:tgtEl>
                                      </p:cBhvr>
                                      <p:to x="100000" y="80000"/>
                                    </p:animScale>
                                    <p:animScale>
                                      <p:cBhvr>
                                        <p:cTn id="124" dur="83" decel="50000">
                                          <p:stCondLst>
                                            <p:cond delay="669"/>
                                          </p:stCondLst>
                                        </p:cTn>
                                        <p:tgtEl>
                                          <p:spTgt spid="3">
                                            <p:txEl>
                                              <p:pRg st="6" end="6"/>
                                            </p:txEl>
                                          </p:spTgt>
                                        </p:tgtEl>
                                      </p:cBhvr>
                                      <p:to x="100000" y="100000"/>
                                    </p:animScale>
                                    <p:animScale>
                                      <p:cBhvr>
                                        <p:cTn id="125" dur="13">
                                          <p:stCondLst>
                                            <p:cond delay="821"/>
                                          </p:stCondLst>
                                        </p:cTn>
                                        <p:tgtEl>
                                          <p:spTgt spid="3">
                                            <p:txEl>
                                              <p:pRg st="6" end="6"/>
                                            </p:txEl>
                                          </p:spTgt>
                                        </p:tgtEl>
                                      </p:cBhvr>
                                      <p:to x="100000" y="90000"/>
                                    </p:animScale>
                                    <p:animScale>
                                      <p:cBhvr>
                                        <p:cTn id="126" dur="83" decel="50000">
                                          <p:stCondLst>
                                            <p:cond delay="834"/>
                                          </p:stCondLst>
                                        </p:cTn>
                                        <p:tgtEl>
                                          <p:spTgt spid="3">
                                            <p:txEl>
                                              <p:pRg st="6" end="6"/>
                                            </p:txEl>
                                          </p:spTgt>
                                        </p:tgtEl>
                                      </p:cBhvr>
                                      <p:to x="100000" y="100000"/>
                                    </p:animScale>
                                    <p:animScale>
                                      <p:cBhvr>
                                        <p:cTn id="127" dur="13">
                                          <p:stCondLst>
                                            <p:cond delay="904"/>
                                          </p:stCondLst>
                                        </p:cTn>
                                        <p:tgtEl>
                                          <p:spTgt spid="3">
                                            <p:txEl>
                                              <p:pRg st="6" end="6"/>
                                            </p:txEl>
                                          </p:spTgt>
                                        </p:tgtEl>
                                      </p:cBhvr>
                                      <p:to x="100000" y="95000"/>
                                    </p:animScale>
                                    <p:animScale>
                                      <p:cBhvr>
                                        <p:cTn id="128" dur="83" decel="50000">
                                          <p:stCondLst>
                                            <p:cond delay="917"/>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GB" dirty="0" smtClean="0"/>
              <a:t>Climate Change</a:t>
            </a:r>
            <a:endParaRPr lang="en-GB" dirty="0"/>
          </a:p>
        </p:txBody>
      </p:sp>
      <p:sp>
        <p:nvSpPr>
          <p:cNvPr id="3" name="Content Placeholder 2"/>
          <p:cNvSpPr>
            <a:spLocks noGrp="1"/>
          </p:cNvSpPr>
          <p:nvPr>
            <p:ph idx="1"/>
          </p:nvPr>
        </p:nvSpPr>
        <p:spPr>
          <a:xfrm>
            <a:off x="323528" y="1196752"/>
            <a:ext cx="8363272" cy="5400600"/>
          </a:xfrm>
        </p:spPr>
        <p:txBody>
          <a:bodyPr/>
          <a:lstStyle/>
          <a:p>
            <a:r>
              <a:rPr lang="en-GB" dirty="0" smtClean="0"/>
              <a:t>CC:  clearest evidence on fallacies of the current economic model.</a:t>
            </a:r>
          </a:p>
          <a:p>
            <a:r>
              <a:rPr lang="en-GB" dirty="0" smtClean="0"/>
              <a:t>CC:  questions our sense of continuity and permanency</a:t>
            </a:r>
          </a:p>
          <a:p>
            <a:pPr lvl="1"/>
            <a:r>
              <a:rPr lang="en-GB" dirty="0" smtClean="0"/>
              <a:t>Threat to entire eco-systems</a:t>
            </a:r>
          </a:p>
          <a:p>
            <a:pPr lvl="1"/>
            <a:r>
              <a:rPr lang="en-GB" dirty="0" smtClean="0"/>
              <a:t>Threat to resources due to over-exploitation</a:t>
            </a:r>
          </a:p>
          <a:p>
            <a:r>
              <a:rPr lang="en-GB" dirty="0" smtClean="0"/>
              <a:t>Human Beings have become a threat to their own environment.</a:t>
            </a:r>
          </a:p>
          <a:p>
            <a:endParaRPr lang="en-GB"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90">
                                          <p:stCondLst>
                                            <p:cond delay="0"/>
                                          </p:stCondLst>
                                        </p:cTn>
                                        <p:tgtEl>
                                          <p:spTgt spid="3">
                                            <p:txEl>
                                              <p:pRg st="0" end="0"/>
                                            </p:txEl>
                                          </p:spTgt>
                                        </p:tgtEl>
                                      </p:cBhvr>
                                    </p:animEffect>
                                    <p:anim calcmode="lin" valueType="num">
                                      <p:cBhvr>
                                        <p:cTn id="8" dur="911"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332"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332" tmFilter="0, 0; 0.125,0.2665; 0.25,0.4; 0.375,0.465; 0.5,0.5;  0.625,0.535; 0.75,0.6; 0.875,0.7335; 1,1">
                                          <p:stCondLst>
                                            <p:cond delay="332"/>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166" tmFilter="0, 0; 0.125,0.2665; 0.25,0.4; 0.375,0.465; 0.5,0.5;  0.625,0.535; 0.75,0.6; 0.875,0.7335; 1,1">
                                          <p:stCondLst>
                                            <p:cond delay="662"/>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82" tmFilter="0, 0; 0.125,0.2665; 0.25,0.4; 0.375,0.465; 0.5,0.5;  0.625,0.535; 0.75,0.6; 0.875,0.7335; 1,1">
                                          <p:stCondLst>
                                            <p:cond delay="828"/>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13">
                                          <p:stCondLst>
                                            <p:cond delay="325"/>
                                          </p:stCondLst>
                                        </p:cTn>
                                        <p:tgtEl>
                                          <p:spTgt spid="3">
                                            <p:txEl>
                                              <p:pRg st="0" end="0"/>
                                            </p:txEl>
                                          </p:spTgt>
                                        </p:tgtEl>
                                      </p:cBhvr>
                                      <p:to x="100000" y="60000"/>
                                    </p:animScale>
                                    <p:animScale>
                                      <p:cBhvr>
                                        <p:cTn id="14" dur="83" decel="50000">
                                          <p:stCondLst>
                                            <p:cond delay="338"/>
                                          </p:stCondLst>
                                        </p:cTn>
                                        <p:tgtEl>
                                          <p:spTgt spid="3">
                                            <p:txEl>
                                              <p:pRg st="0" end="0"/>
                                            </p:txEl>
                                          </p:spTgt>
                                        </p:tgtEl>
                                      </p:cBhvr>
                                      <p:to x="100000" y="100000"/>
                                    </p:animScale>
                                    <p:animScale>
                                      <p:cBhvr>
                                        <p:cTn id="15" dur="13">
                                          <p:stCondLst>
                                            <p:cond delay="656"/>
                                          </p:stCondLst>
                                        </p:cTn>
                                        <p:tgtEl>
                                          <p:spTgt spid="3">
                                            <p:txEl>
                                              <p:pRg st="0" end="0"/>
                                            </p:txEl>
                                          </p:spTgt>
                                        </p:tgtEl>
                                      </p:cBhvr>
                                      <p:to x="100000" y="80000"/>
                                    </p:animScale>
                                    <p:animScale>
                                      <p:cBhvr>
                                        <p:cTn id="16" dur="83" decel="50000">
                                          <p:stCondLst>
                                            <p:cond delay="669"/>
                                          </p:stCondLst>
                                        </p:cTn>
                                        <p:tgtEl>
                                          <p:spTgt spid="3">
                                            <p:txEl>
                                              <p:pRg st="0" end="0"/>
                                            </p:txEl>
                                          </p:spTgt>
                                        </p:tgtEl>
                                      </p:cBhvr>
                                      <p:to x="100000" y="100000"/>
                                    </p:animScale>
                                    <p:animScale>
                                      <p:cBhvr>
                                        <p:cTn id="17" dur="13">
                                          <p:stCondLst>
                                            <p:cond delay="821"/>
                                          </p:stCondLst>
                                        </p:cTn>
                                        <p:tgtEl>
                                          <p:spTgt spid="3">
                                            <p:txEl>
                                              <p:pRg st="0" end="0"/>
                                            </p:txEl>
                                          </p:spTgt>
                                        </p:tgtEl>
                                      </p:cBhvr>
                                      <p:to x="100000" y="90000"/>
                                    </p:animScale>
                                    <p:animScale>
                                      <p:cBhvr>
                                        <p:cTn id="18" dur="83" decel="50000">
                                          <p:stCondLst>
                                            <p:cond delay="834"/>
                                          </p:stCondLst>
                                        </p:cTn>
                                        <p:tgtEl>
                                          <p:spTgt spid="3">
                                            <p:txEl>
                                              <p:pRg st="0" end="0"/>
                                            </p:txEl>
                                          </p:spTgt>
                                        </p:tgtEl>
                                      </p:cBhvr>
                                      <p:to x="100000" y="100000"/>
                                    </p:animScale>
                                    <p:animScale>
                                      <p:cBhvr>
                                        <p:cTn id="19" dur="13">
                                          <p:stCondLst>
                                            <p:cond delay="904"/>
                                          </p:stCondLst>
                                        </p:cTn>
                                        <p:tgtEl>
                                          <p:spTgt spid="3">
                                            <p:txEl>
                                              <p:pRg st="0" end="0"/>
                                            </p:txEl>
                                          </p:spTgt>
                                        </p:tgtEl>
                                      </p:cBhvr>
                                      <p:to x="100000" y="95000"/>
                                    </p:animScale>
                                    <p:animScale>
                                      <p:cBhvr>
                                        <p:cTn id="20" dur="83" decel="50000">
                                          <p:stCondLst>
                                            <p:cond delay="917"/>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290">
                                          <p:stCondLst>
                                            <p:cond delay="0"/>
                                          </p:stCondLst>
                                        </p:cTn>
                                        <p:tgtEl>
                                          <p:spTgt spid="3">
                                            <p:txEl>
                                              <p:pRg st="1" end="1"/>
                                            </p:txEl>
                                          </p:spTgt>
                                        </p:tgtEl>
                                      </p:cBhvr>
                                    </p:animEffect>
                                    <p:anim calcmode="lin" valueType="num">
                                      <p:cBhvr>
                                        <p:cTn id="26" dur="911"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332"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332" tmFilter="0, 0; 0.125,0.2665; 0.25,0.4; 0.375,0.465; 0.5,0.5;  0.625,0.535; 0.75,0.6; 0.875,0.7335; 1,1">
                                          <p:stCondLst>
                                            <p:cond delay="332"/>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166" tmFilter="0, 0; 0.125,0.2665; 0.25,0.4; 0.375,0.465; 0.5,0.5;  0.625,0.535; 0.75,0.6; 0.875,0.7335; 1,1">
                                          <p:stCondLst>
                                            <p:cond delay="662"/>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82" tmFilter="0, 0; 0.125,0.2665; 0.25,0.4; 0.375,0.465; 0.5,0.5;  0.625,0.535; 0.75,0.6; 0.875,0.7335; 1,1">
                                          <p:stCondLst>
                                            <p:cond delay="828"/>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13">
                                          <p:stCondLst>
                                            <p:cond delay="325"/>
                                          </p:stCondLst>
                                        </p:cTn>
                                        <p:tgtEl>
                                          <p:spTgt spid="3">
                                            <p:txEl>
                                              <p:pRg st="1" end="1"/>
                                            </p:txEl>
                                          </p:spTgt>
                                        </p:tgtEl>
                                      </p:cBhvr>
                                      <p:to x="100000" y="60000"/>
                                    </p:animScale>
                                    <p:animScale>
                                      <p:cBhvr>
                                        <p:cTn id="32" dur="83" decel="50000">
                                          <p:stCondLst>
                                            <p:cond delay="338"/>
                                          </p:stCondLst>
                                        </p:cTn>
                                        <p:tgtEl>
                                          <p:spTgt spid="3">
                                            <p:txEl>
                                              <p:pRg st="1" end="1"/>
                                            </p:txEl>
                                          </p:spTgt>
                                        </p:tgtEl>
                                      </p:cBhvr>
                                      <p:to x="100000" y="100000"/>
                                    </p:animScale>
                                    <p:animScale>
                                      <p:cBhvr>
                                        <p:cTn id="33" dur="13">
                                          <p:stCondLst>
                                            <p:cond delay="656"/>
                                          </p:stCondLst>
                                        </p:cTn>
                                        <p:tgtEl>
                                          <p:spTgt spid="3">
                                            <p:txEl>
                                              <p:pRg st="1" end="1"/>
                                            </p:txEl>
                                          </p:spTgt>
                                        </p:tgtEl>
                                      </p:cBhvr>
                                      <p:to x="100000" y="80000"/>
                                    </p:animScale>
                                    <p:animScale>
                                      <p:cBhvr>
                                        <p:cTn id="34" dur="83" decel="50000">
                                          <p:stCondLst>
                                            <p:cond delay="669"/>
                                          </p:stCondLst>
                                        </p:cTn>
                                        <p:tgtEl>
                                          <p:spTgt spid="3">
                                            <p:txEl>
                                              <p:pRg st="1" end="1"/>
                                            </p:txEl>
                                          </p:spTgt>
                                        </p:tgtEl>
                                      </p:cBhvr>
                                      <p:to x="100000" y="100000"/>
                                    </p:animScale>
                                    <p:animScale>
                                      <p:cBhvr>
                                        <p:cTn id="35" dur="13">
                                          <p:stCondLst>
                                            <p:cond delay="821"/>
                                          </p:stCondLst>
                                        </p:cTn>
                                        <p:tgtEl>
                                          <p:spTgt spid="3">
                                            <p:txEl>
                                              <p:pRg st="1" end="1"/>
                                            </p:txEl>
                                          </p:spTgt>
                                        </p:tgtEl>
                                      </p:cBhvr>
                                      <p:to x="100000" y="90000"/>
                                    </p:animScale>
                                    <p:animScale>
                                      <p:cBhvr>
                                        <p:cTn id="36" dur="83" decel="50000">
                                          <p:stCondLst>
                                            <p:cond delay="834"/>
                                          </p:stCondLst>
                                        </p:cTn>
                                        <p:tgtEl>
                                          <p:spTgt spid="3">
                                            <p:txEl>
                                              <p:pRg st="1" end="1"/>
                                            </p:txEl>
                                          </p:spTgt>
                                        </p:tgtEl>
                                      </p:cBhvr>
                                      <p:to x="100000" y="100000"/>
                                    </p:animScale>
                                    <p:animScale>
                                      <p:cBhvr>
                                        <p:cTn id="37" dur="13">
                                          <p:stCondLst>
                                            <p:cond delay="904"/>
                                          </p:stCondLst>
                                        </p:cTn>
                                        <p:tgtEl>
                                          <p:spTgt spid="3">
                                            <p:txEl>
                                              <p:pRg st="1" end="1"/>
                                            </p:txEl>
                                          </p:spTgt>
                                        </p:tgtEl>
                                      </p:cBhvr>
                                      <p:to x="100000" y="95000"/>
                                    </p:animScale>
                                    <p:animScale>
                                      <p:cBhvr>
                                        <p:cTn id="38" dur="83" decel="50000">
                                          <p:stCondLst>
                                            <p:cond delay="917"/>
                                          </p:stCondLst>
                                        </p:cTn>
                                        <p:tgtEl>
                                          <p:spTgt spid="3">
                                            <p:txEl>
                                              <p:pRg st="1" end="1"/>
                                            </p:txEl>
                                          </p:spTgt>
                                        </p:tgtEl>
                                      </p:cBhvr>
                                      <p:to x="100000" y="100000"/>
                                    </p:animScale>
                                  </p:childTnLst>
                                </p:cTn>
                              </p:par>
                              <p:par>
                                <p:cTn id="39" presetID="26" presetClass="entr" presetSubtype="0" fill="hold" grpId="0" nodeType="withEffect">
                                  <p:stCondLst>
                                    <p:cond delay="0"/>
                                  </p:stCondLst>
                                  <p:childTnLst>
                                    <p:set>
                                      <p:cBhvr>
                                        <p:cTn id="40" dur="1" fill="hold">
                                          <p:stCondLst>
                                            <p:cond delay="0"/>
                                          </p:stCondLst>
                                        </p:cTn>
                                        <p:tgtEl>
                                          <p:spTgt spid="3">
                                            <p:txEl>
                                              <p:pRg st="2" end="2"/>
                                            </p:txEl>
                                          </p:spTgt>
                                        </p:tgtEl>
                                        <p:attrNameLst>
                                          <p:attrName>style.visibility</p:attrName>
                                        </p:attrNameLst>
                                      </p:cBhvr>
                                      <p:to>
                                        <p:strVal val="visible"/>
                                      </p:to>
                                    </p:set>
                                    <p:animEffect transition="in" filter="wipe(down)">
                                      <p:cBhvr>
                                        <p:cTn id="41" dur="290">
                                          <p:stCondLst>
                                            <p:cond delay="0"/>
                                          </p:stCondLst>
                                        </p:cTn>
                                        <p:tgtEl>
                                          <p:spTgt spid="3">
                                            <p:txEl>
                                              <p:pRg st="2" end="2"/>
                                            </p:txEl>
                                          </p:spTgt>
                                        </p:tgtEl>
                                      </p:cBhvr>
                                    </p:animEffect>
                                    <p:anim calcmode="lin" valueType="num">
                                      <p:cBhvr>
                                        <p:cTn id="42" dur="911"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3" dur="332"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4" dur="332" tmFilter="0, 0; 0.125,0.2665; 0.25,0.4; 0.375,0.465; 0.5,0.5;  0.625,0.535; 0.75,0.6; 0.875,0.7335; 1,1">
                                          <p:stCondLst>
                                            <p:cond delay="332"/>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5" dur="166" tmFilter="0, 0; 0.125,0.2665; 0.25,0.4; 0.375,0.465; 0.5,0.5;  0.625,0.535; 0.75,0.6; 0.875,0.7335; 1,1">
                                          <p:stCondLst>
                                            <p:cond delay="662"/>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6" dur="82" tmFilter="0, 0; 0.125,0.2665; 0.25,0.4; 0.375,0.465; 0.5,0.5;  0.625,0.535; 0.75,0.6; 0.875,0.7335; 1,1">
                                          <p:stCondLst>
                                            <p:cond delay="828"/>
                                          </p:stCondLst>
                                        </p:cTn>
                                        <p:tgtEl>
                                          <p:spTgt spid="3">
                                            <p:txEl>
                                              <p:pRg st="2" end="2"/>
                                            </p:txEl>
                                          </p:spTgt>
                                        </p:tgtEl>
                                        <p:attrNameLst>
                                          <p:attrName>ppt_y</p:attrName>
                                        </p:attrNameLst>
                                      </p:cBhvr>
                                      <p:tavLst>
                                        <p:tav tm="0" fmla="#ppt_y-sin(pi*$)/81">
                                          <p:val>
                                            <p:fltVal val="0"/>
                                          </p:val>
                                        </p:tav>
                                        <p:tav tm="100000">
                                          <p:val>
                                            <p:fltVal val="1"/>
                                          </p:val>
                                        </p:tav>
                                      </p:tavLst>
                                    </p:anim>
                                    <p:animScale>
                                      <p:cBhvr>
                                        <p:cTn id="47" dur="13">
                                          <p:stCondLst>
                                            <p:cond delay="325"/>
                                          </p:stCondLst>
                                        </p:cTn>
                                        <p:tgtEl>
                                          <p:spTgt spid="3">
                                            <p:txEl>
                                              <p:pRg st="2" end="2"/>
                                            </p:txEl>
                                          </p:spTgt>
                                        </p:tgtEl>
                                      </p:cBhvr>
                                      <p:to x="100000" y="60000"/>
                                    </p:animScale>
                                    <p:animScale>
                                      <p:cBhvr>
                                        <p:cTn id="48" dur="83" decel="50000">
                                          <p:stCondLst>
                                            <p:cond delay="338"/>
                                          </p:stCondLst>
                                        </p:cTn>
                                        <p:tgtEl>
                                          <p:spTgt spid="3">
                                            <p:txEl>
                                              <p:pRg st="2" end="2"/>
                                            </p:txEl>
                                          </p:spTgt>
                                        </p:tgtEl>
                                      </p:cBhvr>
                                      <p:to x="100000" y="100000"/>
                                    </p:animScale>
                                    <p:animScale>
                                      <p:cBhvr>
                                        <p:cTn id="49" dur="13">
                                          <p:stCondLst>
                                            <p:cond delay="656"/>
                                          </p:stCondLst>
                                        </p:cTn>
                                        <p:tgtEl>
                                          <p:spTgt spid="3">
                                            <p:txEl>
                                              <p:pRg st="2" end="2"/>
                                            </p:txEl>
                                          </p:spTgt>
                                        </p:tgtEl>
                                      </p:cBhvr>
                                      <p:to x="100000" y="80000"/>
                                    </p:animScale>
                                    <p:animScale>
                                      <p:cBhvr>
                                        <p:cTn id="50" dur="83" decel="50000">
                                          <p:stCondLst>
                                            <p:cond delay="669"/>
                                          </p:stCondLst>
                                        </p:cTn>
                                        <p:tgtEl>
                                          <p:spTgt spid="3">
                                            <p:txEl>
                                              <p:pRg st="2" end="2"/>
                                            </p:txEl>
                                          </p:spTgt>
                                        </p:tgtEl>
                                      </p:cBhvr>
                                      <p:to x="100000" y="100000"/>
                                    </p:animScale>
                                    <p:animScale>
                                      <p:cBhvr>
                                        <p:cTn id="51" dur="13">
                                          <p:stCondLst>
                                            <p:cond delay="821"/>
                                          </p:stCondLst>
                                        </p:cTn>
                                        <p:tgtEl>
                                          <p:spTgt spid="3">
                                            <p:txEl>
                                              <p:pRg st="2" end="2"/>
                                            </p:txEl>
                                          </p:spTgt>
                                        </p:tgtEl>
                                      </p:cBhvr>
                                      <p:to x="100000" y="90000"/>
                                    </p:animScale>
                                    <p:animScale>
                                      <p:cBhvr>
                                        <p:cTn id="52" dur="83" decel="50000">
                                          <p:stCondLst>
                                            <p:cond delay="834"/>
                                          </p:stCondLst>
                                        </p:cTn>
                                        <p:tgtEl>
                                          <p:spTgt spid="3">
                                            <p:txEl>
                                              <p:pRg st="2" end="2"/>
                                            </p:txEl>
                                          </p:spTgt>
                                        </p:tgtEl>
                                      </p:cBhvr>
                                      <p:to x="100000" y="100000"/>
                                    </p:animScale>
                                    <p:animScale>
                                      <p:cBhvr>
                                        <p:cTn id="53" dur="13">
                                          <p:stCondLst>
                                            <p:cond delay="904"/>
                                          </p:stCondLst>
                                        </p:cTn>
                                        <p:tgtEl>
                                          <p:spTgt spid="3">
                                            <p:txEl>
                                              <p:pRg st="2" end="2"/>
                                            </p:txEl>
                                          </p:spTgt>
                                        </p:tgtEl>
                                      </p:cBhvr>
                                      <p:to x="100000" y="95000"/>
                                    </p:animScale>
                                    <p:animScale>
                                      <p:cBhvr>
                                        <p:cTn id="54" dur="83" decel="50000">
                                          <p:stCondLst>
                                            <p:cond delay="917"/>
                                          </p:stCondLst>
                                        </p:cTn>
                                        <p:tgtEl>
                                          <p:spTgt spid="3">
                                            <p:txEl>
                                              <p:pRg st="2" end="2"/>
                                            </p:txEl>
                                          </p:spTgt>
                                        </p:tgtEl>
                                      </p:cBhvr>
                                      <p:to x="100000" y="100000"/>
                                    </p:animScale>
                                  </p:childTnLst>
                                </p:cTn>
                              </p:par>
                              <p:par>
                                <p:cTn id="55" presetID="26" presetClass="entr" presetSubtype="0" fill="hold" grpId="0" nodeType="withEffect">
                                  <p:stCondLst>
                                    <p:cond delay="0"/>
                                  </p:stCondLst>
                                  <p:childTnLst>
                                    <p:set>
                                      <p:cBhvr>
                                        <p:cTn id="56" dur="1" fill="hold">
                                          <p:stCondLst>
                                            <p:cond delay="0"/>
                                          </p:stCondLst>
                                        </p:cTn>
                                        <p:tgtEl>
                                          <p:spTgt spid="3">
                                            <p:txEl>
                                              <p:pRg st="3" end="3"/>
                                            </p:txEl>
                                          </p:spTgt>
                                        </p:tgtEl>
                                        <p:attrNameLst>
                                          <p:attrName>style.visibility</p:attrName>
                                        </p:attrNameLst>
                                      </p:cBhvr>
                                      <p:to>
                                        <p:strVal val="visible"/>
                                      </p:to>
                                    </p:set>
                                    <p:animEffect transition="in" filter="wipe(down)">
                                      <p:cBhvr>
                                        <p:cTn id="57" dur="290">
                                          <p:stCondLst>
                                            <p:cond delay="0"/>
                                          </p:stCondLst>
                                        </p:cTn>
                                        <p:tgtEl>
                                          <p:spTgt spid="3">
                                            <p:txEl>
                                              <p:pRg st="3" end="3"/>
                                            </p:txEl>
                                          </p:spTgt>
                                        </p:tgtEl>
                                      </p:cBhvr>
                                    </p:animEffect>
                                    <p:anim calcmode="lin" valueType="num">
                                      <p:cBhvr>
                                        <p:cTn id="58" dur="911"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9" dur="332"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0" dur="332" tmFilter="0, 0; 0.125,0.2665; 0.25,0.4; 0.375,0.465; 0.5,0.5;  0.625,0.535; 0.75,0.6; 0.875,0.7335; 1,1">
                                          <p:stCondLst>
                                            <p:cond delay="332"/>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1" dur="166" tmFilter="0, 0; 0.125,0.2665; 0.25,0.4; 0.375,0.465; 0.5,0.5;  0.625,0.535; 0.75,0.6; 0.875,0.7335; 1,1">
                                          <p:stCondLst>
                                            <p:cond delay="662"/>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2" dur="82" tmFilter="0, 0; 0.125,0.2665; 0.25,0.4; 0.375,0.465; 0.5,0.5;  0.625,0.535; 0.75,0.6; 0.875,0.7335; 1,1">
                                          <p:stCondLst>
                                            <p:cond delay="828"/>
                                          </p:stCondLst>
                                        </p:cTn>
                                        <p:tgtEl>
                                          <p:spTgt spid="3">
                                            <p:txEl>
                                              <p:pRg st="3" end="3"/>
                                            </p:txEl>
                                          </p:spTgt>
                                        </p:tgtEl>
                                        <p:attrNameLst>
                                          <p:attrName>ppt_y</p:attrName>
                                        </p:attrNameLst>
                                      </p:cBhvr>
                                      <p:tavLst>
                                        <p:tav tm="0" fmla="#ppt_y-sin(pi*$)/81">
                                          <p:val>
                                            <p:fltVal val="0"/>
                                          </p:val>
                                        </p:tav>
                                        <p:tav tm="100000">
                                          <p:val>
                                            <p:fltVal val="1"/>
                                          </p:val>
                                        </p:tav>
                                      </p:tavLst>
                                    </p:anim>
                                    <p:animScale>
                                      <p:cBhvr>
                                        <p:cTn id="63" dur="13">
                                          <p:stCondLst>
                                            <p:cond delay="325"/>
                                          </p:stCondLst>
                                        </p:cTn>
                                        <p:tgtEl>
                                          <p:spTgt spid="3">
                                            <p:txEl>
                                              <p:pRg st="3" end="3"/>
                                            </p:txEl>
                                          </p:spTgt>
                                        </p:tgtEl>
                                      </p:cBhvr>
                                      <p:to x="100000" y="60000"/>
                                    </p:animScale>
                                    <p:animScale>
                                      <p:cBhvr>
                                        <p:cTn id="64" dur="83" decel="50000">
                                          <p:stCondLst>
                                            <p:cond delay="338"/>
                                          </p:stCondLst>
                                        </p:cTn>
                                        <p:tgtEl>
                                          <p:spTgt spid="3">
                                            <p:txEl>
                                              <p:pRg st="3" end="3"/>
                                            </p:txEl>
                                          </p:spTgt>
                                        </p:tgtEl>
                                      </p:cBhvr>
                                      <p:to x="100000" y="100000"/>
                                    </p:animScale>
                                    <p:animScale>
                                      <p:cBhvr>
                                        <p:cTn id="65" dur="13">
                                          <p:stCondLst>
                                            <p:cond delay="656"/>
                                          </p:stCondLst>
                                        </p:cTn>
                                        <p:tgtEl>
                                          <p:spTgt spid="3">
                                            <p:txEl>
                                              <p:pRg st="3" end="3"/>
                                            </p:txEl>
                                          </p:spTgt>
                                        </p:tgtEl>
                                      </p:cBhvr>
                                      <p:to x="100000" y="80000"/>
                                    </p:animScale>
                                    <p:animScale>
                                      <p:cBhvr>
                                        <p:cTn id="66" dur="83" decel="50000">
                                          <p:stCondLst>
                                            <p:cond delay="669"/>
                                          </p:stCondLst>
                                        </p:cTn>
                                        <p:tgtEl>
                                          <p:spTgt spid="3">
                                            <p:txEl>
                                              <p:pRg st="3" end="3"/>
                                            </p:txEl>
                                          </p:spTgt>
                                        </p:tgtEl>
                                      </p:cBhvr>
                                      <p:to x="100000" y="100000"/>
                                    </p:animScale>
                                    <p:animScale>
                                      <p:cBhvr>
                                        <p:cTn id="67" dur="13">
                                          <p:stCondLst>
                                            <p:cond delay="821"/>
                                          </p:stCondLst>
                                        </p:cTn>
                                        <p:tgtEl>
                                          <p:spTgt spid="3">
                                            <p:txEl>
                                              <p:pRg st="3" end="3"/>
                                            </p:txEl>
                                          </p:spTgt>
                                        </p:tgtEl>
                                      </p:cBhvr>
                                      <p:to x="100000" y="90000"/>
                                    </p:animScale>
                                    <p:animScale>
                                      <p:cBhvr>
                                        <p:cTn id="68" dur="83" decel="50000">
                                          <p:stCondLst>
                                            <p:cond delay="834"/>
                                          </p:stCondLst>
                                        </p:cTn>
                                        <p:tgtEl>
                                          <p:spTgt spid="3">
                                            <p:txEl>
                                              <p:pRg st="3" end="3"/>
                                            </p:txEl>
                                          </p:spTgt>
                                        </p:tgtEl>
                                      </p:cBhvr>
                                      <p:to x="100000" y="100000"/>
                                    </p:animScale>
                                    <p:animScale>
                                      <p:cBhvr>
                                        <p:cTn id="69" dur="13">
                                          <p:stCondLst>
                                            <p:cond delay="904"/>
                                          </p:stCondLst>
                                        </p:cTn>
                                        <p:tgtEl>
                                          <p:spTgt spid="3">
                                            <p:txEl>
                                              <p:pRg st="3" end="3"/>
                                            </p:txEl>
                                          </p:spTgt>
                                        </p:tgtEl>
                                      </p:cBhvr>
                                      <p:to x="100000" y="95000"/>
                                    </p:animScale>
                                    <p:animScale>
                                      <p:cBhvr>
                                        <p:cTn id="70" dur="83" decel="50000">
                                          <p:stCondLst>
                                            <p:cond delay="917"/>
                                          </p:stCondLst>
                                        </p:cTn>
                                        <p:tgtEl>
                                          <p:spTgt spid="3">
                                            <p:txEl>
                                              <p:pRg st="3" end="3"/>
                                            </p:txEl>
                                          </p:spTgt>
                                        </p:tgtEl>
                                      </p:cBhvr>
                                      <p:to x="100000" y="100000"/>
                                    </p:animScale>
                                  </p:childTnLst>
                                </p:cTn>
                              </p:par>
                            </p:childTnLst>
                          </p:cTn>
                        </p:par>
                      </p:childTnLst>
                    </p:cTn>
                  </p:par>
                  <p:par>
                    <p:cTn id="71" fill="hold">
                      <p:stCondLst>
                        <p:cond delay="indefinite"/>
                      </p:stCondLst>
                      <p:childTnLst>
                        <p:par>
                          <p:cTn id="72" fill="hold">
                            <p:stCondLst>
                              <p:cond delay="0"/>
                            </p:stCondLst>
                            <p:childTnLst>
                              <p:par>
                                <p:cTn id="73" presetID="26" presetClass="entr" presetSubtype="0" fill="hold" grpId="0" nodeType="clickEffect">
                                  <p:stCondLst>
                                    <p:cond delay="0"/>
                                  </p:stCondLst>
                                  <p:childTnLst>
                                    <p:set>
                                      <p:cBhvr>
                                        <p:cTn id="74" dur="1" fill="hold">
                                          <p:stCondLst>
                                            <p:cond delay="0"/>
                                          </p:stCondLst>
                                        </p:cTn>
                                        <p:tgtEl>
                                          <p:spTgt spid="3">
                                            <p:txEl>
                                              <p:pRg st="4" end="4"/>
                                            </p:txEl>
                                          </p:spTgt>
                                        </p:tgtEl>
                                        <p:attrNameLst>
                                          <p:attrName>style.visibility</p:attrName>
                                        </p:attrNameLst>
                                      </p:cBhvr>
                                      <p:to>
                                        <p:strVal val="visible"/>
                                      </p:to>
                                    </p:set>
                                    <p:animEffect transition="in" filter="wipe(down)">
                                      <p:cBhvr>
                                        <p:cTn id="75" dur="290">
                                          <p:stCondLst>
                                            <p:cond delay="0"/>
                                          </p:stCondLst>
                                        </p:cTn>
                                        <p:tgtEl>
                                          <p:spTgt spid="3">
                                            <p:txEl>
                                              <p:pRg st="4" end="4"/>
                                            </p:txEl>
                                          </p:spTgt>
                                        </p:tgtEl>
                                      </p:cBhvr>
                                    </p:animEffect>
                                    <p:anim calcmode="lin" valueType="num">
                                      <p:cBhvr>
                                        <p:cTn id="76" dur="911"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7" dur="332"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8" dur="332" tmFilter="0, 0; 0.125,0.2665; 0.25,0.4; 0.375,0.465; 0.5,0.5;  0.625,0.535; 0.75,0.6; 0.875,0.7335; 1,1">
                                          <p:stCondLst>
                                            <p:cond delay="332"/>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9" dur="166" tmFilter="0, 0; 0.125,0.2665; 0.25,0.4; 0.375,0.465; 0.5,0.5;  0.625,0.535; 0.75,0.6; 0.875,0.7335; 1,1">
                                          <p:stCondLst>
                                            <p:cond delay="662"/>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0" dur="82" tmFilter="0, 0; 0.125,0.2665; 0.25,0.4; 0.375,0.465; 0.5,0.5;  0.625,0.535; 0.75,0.6; 0.875,0.7335; 1,1">
                                          <p:stCondLst>
                                            <p:cond delay="828"/>
                                          </p:stCondLst>
                                        </p:cTn>
                                        <p:tgtEl>
                                          <p:spTgt spid="3">
                                            <p:txEl>
                                              <p:pRg st="4" end="4"/>
                                            </p:txEl>
                                          </p:spTgt>
                                        </p:tgtEl>
                                        <p:attrNameLst>
                                          <p:attrName>ppt_y</p:attrName>
                                        </p:attrNameLst>
                                      </p:cBhvr>
                                      <p:tavLst>
                                        <p:tav tm="0" fmla="#ppt_y-sin(pi*$)/81">
                                          <p:val>
                                            <p:fltVal val="0"/>
                                          </p:val>
                                        </p:tav>
                                        <p:tav tm="100000">
                                          <p:val>
                                            <p:fltVal val="1"/>
                                          </p:val>
                                        </p:tav>
                                      </p:tavLst>
                                    </p:anim>
                                    <p:animScale>
                                      <p:cBhvr>
                                        <p:cTn id="81" dur="13">
                                          <p:stCondLst>
                                            <p:cond delay="325"/>
                                          </p:stCondLst>
                                        </p:cTn>
                                        <p:tgtEl>
                                          <p:spTgt spid="3">
                                            <p:txEl>
                                              <p:pRg st="4" end="4"/>
                                            </p:txEl>
                                          </p:spTgt>
                                        </p:tgtEl>
                                      </p:cBhvr>
                                      <p:to x="100000" y="60000"/>
                                    </p:animScale>
                                    <p:animScale>
                                      <p:cBhvr>
                                        <p:cTn id="82" dur="83" decel="50000">
                                          <p:stCondLst>
                                            <p:cond delay="338"/>
                                          </p:stCondLst>
                                        </p:cTn>
                                        <p:tgtEl>
                                          <p:spTgt spid="3">
                                            <p:txEl>
                                              <p:pRg st="4" end="4"/>
                                            </p:txEl>
                                          </p:spTgt>
                                        </p:tgtEl>
                                      </p:cBhvr>
                                      <p:to x="100000" y="100000"/>
                                    </p:animScale>
                                    <p:animScale>
                                      <p:cBhvr>
                                        <p:cTn id="83" dur="13">
                                          <p:stCondLst>
                                            <p:cond delay="656"/>
                                          </p:stCondLst>
                                        </p:cTn>
                                        <p:tgtEl>
                                          <p:spTgt spid="3">
                                            <p:txEl>
                                              <p:pRg st="4" end="4"/>
                                            </p:txEl>
                                          </p:spTgt>
                                        </p:tgtEl>
                                      </p:cBhvr>
                                      <p:to x="100000" y="80000"/>
                                    </p:animScale>
                                    <p:animScale>
                                      <p:cBhvr>
                                        <p:cTn id="84" dur="83" decel="50000">
                                          <p:stCondLst>
                                            <p:cond delay="669"/>
                                          </p:stCondLst>
                                        </p:cTn>
                                        <p:tgtEl>
                                          <p:spTgt spid="3">
                                            <p:txEl>
                                              <p:pRg st="4" end="4"/>
                                            </p:txEl>
                                          </p:spTgt>
                                        </p:tgtEl>
                                      </p:cBhvr>
                                      <p:to x="100000" y="100000"/>
                                    </p:animScale>
                                    <p:animScale>
                                      <p:cBhvr>
                                        <p:cTn id="85" dur="13">
                                          <p:stCondLst>
                                            <p:cond delay="821"/>
                                          </p:stCondLst>
                                        </p:cTn>
                                        <p:tgtEl>
                                          <p:spTgt spid="3">
                                            <p:txEl>
                                              <p:pRg st="4" end="4"/>
                                            </p:txEl>
                                          </p:spTgt>
                                        </p:tgtEl>
                                      </p:cBhvr>
                                      <p:to x="100000" y="90000"/>
                                    </p:animScale>
                                    <p:animScale>
                                      <p:cBhvr>
                                        <p:cTn id="86" dur="83" decel="50000">
                                          <p:stCondLst>
                                            <p:cond delay="834"/>
                                          </p:stCondLst>
                                        </p:cTn>
                                        <p:tgtEl>
                                          <p:spTgt spid="3">
                                            <p:txEl>
                                              <p:pRg st="4" end="4"/>
                                            </p:txEl>
                                          </p:spTgt>
                                        </p:tgtEl>
                                      </p:cBhvr>
                                      <p:to x="100000" y="100000"/>
                                    </p:animScale>
                                    <p:animScale>
                                      <p:cBhvr>
                                        <p:cTn id="87" dur="13">
                                          <p:stCondLst>
                                            <p:cond delay="904"/>
                                          </p:stCondLst>
                                        </p:cTn>
                                        <p:tgtEl>
                                          <p:spTgt spid="3">
                                            <p:txEl>
                                              <p:pRg st="4" end="4"/>
                                            </p:txEl>
                                          </p:spTgt>
                                        </p:tgtEl>
                                      </p:cBhvr>
                                      <p:to x="100000" y="95000"/>
                                    </p:animScale>
                                    <p:animScale>
                                      <p:cBhvr>
                                        <p:cTn id="88" dur="83" decel="50000">
                                          <p:stCondLst>
                                            <p:cond delay="917"/>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2400"/>
            <a:ext cx="8229600" cy="914400"/>
          </a:xfrm>
        </p:spPr>
        <p:txBody>
          <a:bodyPr/>
          <a:lstStyle/>
          <a:p>
            <a:pPr eaLnBrk="1" hangingPunct="1"/>
            <a:r>
              <a:rPr lang="en-US" sz="4800" smtClean="0"/>
              <a:t>The reality of climate change</a:t>
            </a:r>
          </a:p>
        </p:txBody>
      </p:sp>
      <p:sp>
        <p:nvSpPr>
          <p:cNvPr id="13315" name="Rectangle 3"/>
          <p:cNvSpPr>
            <a:spLocks noGrp="1" noChangeArrowheads="1"/>
          </p:cNvSpPr>
          <p:nvPr>
            <p:ph type="body" sz="half" idx="1"/>
          </p:nvPr>
        </p:nvSpPr>
        <p:spPr>
          <a:xfrm>
            <a:off x="304800" y="1219200"/>
            <a:ext cx="4495800" cy="5638800"/>
          </a:xfrm>
        </p:spPr>
        <p:txBody>
          <a:bodyPr>
            <a:normAutofit/>
          </a:bodyPr>
          <a:lstStyle/>
          <a:p>
            <a:pPr eaLnBrk="1" hangingPunct="1">
              <a:lnSpc>
                <a:spcPct val="90000"/>
              </a:lnSpc>
            </a:pPr>
            <a:r>
              <a:rPr lang="en-US" sz="2800" u="sng" dirty="0" smtClean="0">
                <a:latin typeface="+mj-lt"/>
              </a:rPr>
              <a:t>SEA-LEVEL RISE</a:t>
            </a:r>
          </a:p>
          <a:p>
            <a:pPr eaLnBrk="1" hangingPunct="1">
              <a:lnSpc>
                <a:spcPct val="90000"/>
              </a:lnSpc>
            </a:pPr>
            <a:r>
              <a:rPr lang="en-US" sz="2800" dirty="0" smtClean="0">
                <a:latin typeface="+mj-lt"/>
              </a:rPr>
              <a:t>Global sea level rose by an average of 15 cm</a:t>
            </a:r>
            <a:r>
              <a:rPr lang="en-US" sz="2800" dirty="0" smtClean="0">
                <a:latin typeface="+mj-lt"/>
                <a:cs typeface="Arial" charset="0"/>
              </a:rPr>
              <a:t> between 1890 and 1990.</a:t>
            </a:r>
          </a:p>
          <a:p>
            <a:pPr eaLnBrk="1" hangingPunct="1">
              <a:lnSpc>
                <a:spcPct val="90000"/>
              </a:lnSpc>
            </a:pPr>
            <a:r>
              <a:rPr lang="en-US" sz="2800" dirty="0" smtClean="0">
                <a:latin typeface="+mj-lt"/>
                <a:cs typeface="Arial" charset="0"/>
              </a:rPr>
              <a:t>Sea level rose 4.3 cm between 1993 and 2007.</a:t>
            </a:r>
          </a:p>
          <a:p>
            <a:pPr eaLnBrk="1" hangingPunct="1">
              <a:lnSpc>
                <a:spcPct val="90000"/>
              </a:lnSpc>
            </a:pPr>
            <a:r>
              <a:rPr lang="en-US" sz="2800" dirty="0" smtClean="0">
                <a:latin typeface="+mj-lt"/>
                <a:cs typeface="Arial" charset="0"/>
              </a:rPr>
              <a:t>Global sea level is projected to rise as much as 120 cm between 1990 and 2100.</a:t>
            </a:r>
          </a:p>
          <a:p>
            <a:pPr eaLnBrk="1" hangingPunct="1">
              <a:lnSpc>
                <a:spcPct val="90000"/>
              </a:lnSpc>
            </a:pPr>
            <a:r>
              <a:rPr lang="en-US" sz="2800" dirty="0" smtClean="0">
                <a:latin typeface="+mj-lt"/>
                <a:cs typeface="Arial" charset="0"/>
              </a:rPr>
              <a:t>Maybe a nine-fold acceleration.</a:t>
            </a:r>
          </a:p>
        </p:txBody>
      </p:sp>
      <p:pic>
        <p:nvPicPr>
          <p:cNvPr id="4100" name="Picture 4" descr="eroding shoreline (Naigani) 1"/>
          <p:cNvPicPr>
            <a:picLocks noGrp="1" noChangeAspect="1" noChangeArrowheads="1"/>
          </p:cNvPicPr>
          <p:nvPr>
            <p:ph sz="half" idx="2"/>
          </p:nvPr>
        </p:nvPicPr>
        <p:blipFill>
          <a:blip r:embed="rId2" cstate="print"/>
          <a:srcRect/>
          <a:stretch>
            <a:fillRect/>
          </a:stretch>
        </p:blipFill>
        <p:spPr>
          <a:xfrm>
            <a:off x="4970463" y="1143000"/>
            <a:ext cx="3736975" cy="4983163"/>
          </a:xfrm>
        </p:spPr>
      </p:pic>
      <p:sp>
        <p:nvSpPr>
          <p:cNvPr id="4101" name="Text Box 5"/>
          <p:cNvSpPr txBox="1">
            <a:spLocks noChangeArrowheads="1"/>
          </p:cNvSpPr>
          <p:nvPr/>
        </p:nvSpPr>
        <p:spPr bwMode="auto">
          <a:xfrm rot="-5400000">
            <a:off x="6338887" y="4022726"/>
            <a:ext cx="733425" cy="4876800"/>
          </a:xfrm>
          <a:prstGeom prst="rect">
            <a:avLst/>
          </a:prstGeom>
          <a:noFill/>
          <a:ln w="9525">
            <a:noFill/>
            <a:miter lim="800000"/>
            <a:headEnd/>
            <a:tailEnd/>
          </a:ln>
        </p:spPr>
        <p:txBody>
          <a:bodyPr vert="eaVert">
            <a:spAutoFit/>
          </a:bodyPr>
          <a:lstStyle/>
          <a:p>
            <a:pPr algn="r">
              <a:spcBef>
                <a:spcPct val="50000"/>
              </a:spcBef>
            </a:pPr>
            <a:r>
              <a:rPr lang="en-US"/>
              <a:t>From IPCC 4</a:t>
            </a:r>
            <a:r>
              <a:rPr lang="en-US" baseline="30000"/>
              <a:t>th</a:t>
            </a:r>
            <a:r>
              <a:rPr lang="en-US"/>
              <a:t> Assessment Report, 2007 [B2 and A1F1 scenarios] and 2009 revisions</a:t>
            </a:r>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normAutofit fontScale="90000"/>
          </a:bodyPr>
          <a:lstStyle/>
          <a:p>
            <a:pPr eaLnBrk="1" hangingPunct="1"/>
            <a:r>
              <a:rPr lang="en-US" sz="4000" dirty="0" smtClean="0"/>
              <a:t>Climate-change challenges for the 21</a:t>
            </a:r>
            <a:r>
              <a:rPr lang="en-US" sz="4000" baseline="30000" dirty="0" smtClean="0"/>
              <a:t>st</a:t>
            </a:r>
            <a:r>
              <a:rPr lang="en-US" sz="4000" dirty="0" smtClean="0"/>
              <a:t> century in the Pacific Islands</a:t>
            </a:r>
          </a:p>
        </p:txBody>
      </p:sp>
      <p:sp>
        <p:nvSpPr>
          <p:cNvPr id="88067" name="Rectangle 3"/>
          <p:cNvSpPr>
            <a:spLocks noGrp="1" noChangeArrowheads="1"/>
          </p:cNvSpPr>
          <p:nvPr>
            <p:ph type="body" idx="1"/>
          </p:nvPr>
        </p:nvSpPr>
        <p:spPr>
          <a:xfrm>
            <a:off x="457200" y="1473958"/>
            <a:ext cx="8229600" cy="5384042"/>
          </a:xfrm>
        </p:spPr>
        <p:txBody>
          <a:bodyPr>
            <a:normAutofit/>
          </a:bodyPr>
          <a:lstStyle/>
          <a:p>
            <a:pPr lvl="0">
              <a:lnSpc>
                <a:spcPct val="90000"/>
              </a:lnSpc>
              <a:defRPr/>
            </a:pPr>
            <a:r>
              <a:rPr lang="en-GB" sz="3000" dirty="0" smtClean="0">
                <a:solidFill>
                  <a:schemeClr val="accent4"/>
                </a:solidFill>
              </a:rPr>
              <a:t>Droughts, floods &amp; changing rainfall patterns</a:t>
            </a:r>
          </a:p>
          <a:p>
            <a:pPr lvl="0">
              <a:lnSpc>
                <a:spcPct val="90000"/>
              </a:lnSpc>
              <a:defRPr/>
            </a:pPr>
            <a:r>
              <a:rPr lang="en-GB" sz="3000" dirty="0" smtClean="0">
                <a:solidFill>
                  <a:schemeClr val="accent4"/>
                </a:solidFill>
              </a:rPr>
              <a:t>Extreme weather events (storms, floods)</a:t>
            </a:r>
          </a:p>
          <a:p>
            <a:pPr lvl="0">
              <a:lnSpc>
                <a:spcPct val="90000"/>
              </a:lnSpc>
              <a:defRPr/>
            </a:pPr>
            <a:r>
              <a:rPr lang="en-GB" sz="3000" dirty="0" smtClean="0">
                <a:solidFill>
                  <a:schemeClr val="accent4"/>
                </a:solidFill>
              </a:rPr>
              <a:t>Rising sea level (1- 2 meters in this century)</a:t>
            </a:r>
          </a:p>
          <a:p>
            <a:pPr lvl="0">
              <a:lnSpc>
                <a:spcPct val="90000"/>
              </a:lnSpc>
              <a:defRPr/>
            </a:pPr>
            <a:r>
              <a:rPr lang="en-GB" sz="3000" dirty="0" smtClean="0">
                <a:solidFill>
                  <a:schemeClr val="accent4"/>
                </a:solidFill>
              </a:rPr>
              <a:t>Decreasing fish population, coral destruction</a:t>
            </a:r>
          </a:p>
          <a:p>
            <a:pPr lvl="0">
              <a:lnSpc>
                <a:spcPct val="90000"/>
              </a:lnSpc>
              <a:defRPr/>
            </a:pPr>
            <a:r>
              <a:rPr lang="en-GB" sz="3000" dirty="0" smtClean="0">
                <a:solidFill>
                  <a:schemeClr val="accent4"/>
                </a:solidFill>
              </a:rPr>
              <a:t>Loss in biodiversity (20-30% loss in species at increase in temperature of 2° C)</a:t>
            </a:r>
          </a:p>
          <a:p>
            <a:pPr lvl="0">
              <a:lnSpc>
                <a:spcPct val="90000"/>
              </a:lnSpc>
              <a:defRPr/>
            </a:pPr>
            <a:r>
              <a:rPr lang="en-GB" sz="3000" dirty="0" smtClean="0">
                <a:solidFill>
                  <a:schemeClr val="accent4"/>
                </a:solidFill>
              </a:rPr>
              <a:t>Reduced biomass production in particular in tropics/subtropics</a:t>
            </a:r>
          </a:p>
          <a:p>
            <a:pPr lvl="0">
              <a:lnSpc>
                <a:spcPct val="90000"/>
              </a:lnSpc>
              <a:defRPr/>
            </a:pPr>
            <a:r>
              <a:rPr lang="en-GB" sz="3000" dirty="0" smtClean="0">
                <a:solidFill>
                  <a:schemeClr val="accent4"/>
                </a:solidFill>
              </a:rPr>
              <a:t>Impacts on Traditional Knowledge</a:t>
            </a:r>
          </a:p>
          <a:p>
            <a:pPr>
              <a:lnSpc>
                <a:spcPct val="90000"/>
              </a:lnSpc>
              <a:defRPr/>
            </a:pPr>
            <a:r>
              <a:rPr lang="en-US" sz="3000" dirty="0" smtClean="0">
                <a:solidFill>
                  <a:schemeClr val="accent4"/>
                </a:solidFill>
              </a:rPr>
              <a:t>Continued El Niño (drought-producing) events every 3-5 years</a:t>
            </a:r>
          </a:p>
          <a:p>
            <a:pPr lvl="0">
              <a:lnSpc>
                <a:spcPct val="90000"/>
              </a:lnSpc>
              <a:defRPr/>
            </a:pPr>
            <a:endParaRPr lang="en-GB" sz="3000" dirty="0" smtClean="0">
              <a:solidFill>
                <a:schemeClr val="accent4"/>
              </a:solidFill>
            </a:endParaRPr>
          </a:p>
          <a:p>
            <a:pPr eaLnBrk="1" hangingPunct="1"/>
            <a:endParaRPr lang="en-US" sz="2800" dirty="0" smtClean="0">
              <a:solidFill>
                <a:schemeClr val="accent4"/>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80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80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80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80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80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806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806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880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6200"/>
            <a:ext cx="8229600" cy="1143000"/>
          </a:xfrm>
        </p:spPr>
        <p:txBody>
          <a:bodyPr/>
          <a:lstStyle/>
          <a:p>
            <a:pPr eaLnBrk="1" hangingPunct="1"/>
            <a:r>
              <a:rPr lang="en-US" dirty="0" smtClean="0"/>
              <a:t>Resettlement (relocation)</a:t>
            </a:r>
          </a:p>
        </p:txBody>
      </p:sp>
      <p:sp>
        <p:nvSpPr>
          <p:cNvPr id="24579" name="Rectangle 3"/>
          <p:cNvSpPr>
            <a:spLocks noGrp="1" noChangeArrowheads="1"/>
          </p:cNvSpPr>
          <p:nvPr>
            <p:ph type="body" idx="1"/>
          </p:nvPr>
        </p:nvSpPr>
        <p:spPr>
          <a:xfrm>
            <a:off x="457200" y="1524000"/>
            <a:ext cx="8229600" cy="5791200"/>
          </a:xfrm>
        </p:spPr>
        <p:txBody>
          <a:bodyPr>
            <a:normAutofit/>
          </a:bodyPr>
          <a:lstStyle/>
          <a:p>
            <a:pPr algn="just" eaLnBrk="1" hangingPunct="1"/>
            <a:r>
              <a:rPr lang="en-US" sz="2800" dirty="0" smtClean="0">
                <a:solidFill>
                  <a:schemeClr val="bg2">
                    <a:lumMod val="50000"/>
                  </a:schemeClr>
                </a:solidFill>
                <a:latin typeface="+mj-lt"/>
              </a:rPr>
              <a:t>The need for an individual or community to move from a highly vulnerable location to a less vulnerable one.</a:t>
            </a:r>
          </a:p>
          <a:p>
            <a:pPr algn="just" eaLnBrk="1" hangingPunct="1"/>
            <a:r>
              <a:rPr lang="en-US" sz="2800" dirty="0" smtClean="0">
                <a:solidFill>
                  <a:schemeClr val="bg2">
                    <a:lumMod val="50000"/>
                  </a:schemeClr>
                </a:solidFill>
                <a:latin typeface="+mj-lt"/>
              </a:rPr>
              <a:t>This need is based on the belief that the highly vulnerable location where an individual or community is located today will become more vulnerable in the future (not less so).  </a:t>
            </a:r>
          </a:p>
          <a:p>
            <a:pPr algn="just" eaLnBrk="1" hangingPunct="1"/>
            <a:r>
              <a:rPr lang="en-US" sz="2800" dirty="0" smtClean="0">
                <a:solidFill>
                  <a:srgbClr val="FF0000"/>
                </a:solidFill>
                <a:latin typeface="+mj-lt"/>
              </a:rPr>
              <a:t>So the biggest challenge at the moment surrounding this issue is </a:t>
            </a:r>
            <a:r>
              <a:rPr lang="en-US" sz="2800" u="sng" dirty="0" smtClean="0">
                <a:solidFill>
                  <a:srgbClr val="FF0000"/>
                </a:solidFill>
                <a:latin typeface="+mj-lt"/>
              </a:rPr>
              <a:t>denial and fear of moving to a new location</a:t>
            </a:r>
            <a:r>
              <a:rPr lang="en-US" sz="2800" dirty="0" smtClean="0">
                <a:solidFill>
                  <a:srgbClr val="FF0000"/>
                </a:solidFill>
                <a:latin typeface="+mj-lt"/>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acific ma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Pacific map</Template>
  <TotalTime>139</TotalTime>
  <Words>1268</Words>
  <Application>Microsoft Office PowerPoint</Application>
  <PresentationFormat>Skjermfremvisning (4:3)</PresentationFormat>
  <Paragraphs>107</Paragraphs>
  <Slides>8</Slides>
  <Notes>3</Notes>
  <HiddenSlides>0</HiddenSlides>
  <MMClips>0</MMClips>
  <ScaleCrop>false</ScaleCrop>
  <HeadingPairs>
    <vt:vector size="4" baseType="variant">
      <vt:variant>
        <vt:lpstr>Tema</vt:lpstr>
      </vt:variant>
      <vt:variant>
        <vt:i4>1</vt:i4>
      </vt:variant>
      <vt:variant>
        <vt:lpstr>Lysbildetitler</vt:lpstr>
      </vt:variant>
      <vt:variant>
        <vt:i4>8</vt:i4>
      </vt:variant>
    </vt:vector>
  </HeadingPairs>
  <TitlesOfParts>
    <vt:vector size="9" baseType="lpstr">
      <vt:lpstr>Pacific map</vt:lpstr>
      <vt:lpstr>Our call for Sufficiency</vt:lpstr>
      <vt:lpstr>Lysbilde 2</vt:lpstr>
      <vt:lpstr>The Liquid Continent: Quick &amp; Random</vt:lpstr>
      <vt:lpstr>Understanding development...</vt:lpstr>
      <vt:lpstr>Climate Change</vt:lpstr>
      <vt:lpstr>The reality of climate change</vt:lpstr>
      <vt:lpstr>Climate-change challenges for the 21st century in the Pacific Islands</vt:lpstr>
      <vt:lpstr>Resettlement (relocation)</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call for Sufficiency</dc:title>
  <dc:creator> Fe'iloakitau Kaho Tevi</dc:creator>
  <cp:lastModifiedBy>Hans-Jürgen Schorre</cp:lastModifiedBy>
  <cp:revision>3</cp:revision>
  <dcterms:created xsi:type="dcterms:W3CDTF">2010-10-29T04:28:40Z</dcterms:created>
  <dcterms:modified xsi:type="dcterms:W3CDTF">2010-10-29T10:53:17Z</dcterms:modified>
</cp:coreProperties>
</file>